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97" r:id="rId6"/>
    <p:sldId id="299" r:id="rId7"/>
    <p:sldId id="300" r:id="rId8"/>
    <p:sldId id="301" r:id="rId9"/>
    <p:sldId id="305" r:id="rId10"/>
    <p:sldId id="303" r:id="rId11"/>
    <p:sldId id="304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313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308" r:id="rId33"/>
    <p:sldId id="307" r:id="rId34"/>
    <p:sldId id="309" r:id="rId35"/>
    <p:sldId id="311" r:id="rId36"/>
    <p:sldId id="312" r:id="rId37"/>
    <p:sldId id="296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sp/djaJkiafmtIdQa83wF9tJr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73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60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722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480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615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254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9" name="Google Shape;56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692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429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71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958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4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54610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dirty="0"/>
              <a:t>Lab 1</a:t>
            </a:r>
            <a:r>
              <a:rPr lang="en-US" altLang="zh-TW" sz="5400" dirty="0"/>
              <a:t>1</a:t>
            </a:r>
            <a:r>
              <a:rPr lang="en-US" sz="5400" dirty="0"/>
              <a:t>-1 Convolution Neural Network &amp; Data Pipelines</a:t>
            </a:r>
            <a:endParaRPr sz="5400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4003288" y="4419048"/>
            <a:ext cx="4206796" cy="89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zh-TW" dirty="0">
                <a:solidFill>
                  <a:srgbClr val="7F7F7F"/>
                </a:solidFill>
              </a:rPr>
              <a:t>NTHU </a:t>
            </a:r>
            <a:r>
              <a:rPr lang="en-US" altLang="zh-TW" dirty="0" err="1">
                <a:solidFill>
                  <a:srgbClr val="7F7F7F"/>
                </a:solidFill>
              </a:rPr>
              <a:t>DataLab</a:t>
            </a:r>
            <a:r>
              <a:rPr lang="en-US" altLang="zh-TW" dirty="0">
                <a:solidFill>
                  <a:srgbClr val="7F7F7F"/>
                </a:solidFill>
              </a:rPr>
              <a:t>, 2024</a:t>
            </a:r>
            <a:endParaRPr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3954434" y="5355454"/>
            <a:ext cx="3206886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5;p6">
            <a:extLst>
              <a:ext uri="{FF2B5EF4-FFF2-40B4-BE49-F238E27FC236}">
                <a16:creationId xmlns:a16="http://schemas.microsoft.com/office/drawing/2014/main" id="{058CF4C0-6DE3-41A5-8AB0-F699CC935CA3}"/>
              </a:ext>
            </a:extLst>
          </p:cNvPr>
          <p:cNvSpPr/>
          <p:nvPr/>
        </p:nvSpPr>
        <p:spPr>
          <a:xfrm>
            <a:off x="3347497" y="3171406"/>
            <a:ext cx="430535" cy="2230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5;p6">
            <a:extLst>
              <a:ext uri="{FF2B5EF4-FFF2-40B4-BE49-F238E27FC236}">
                <a16:creationId xmlns:a16="http://schemas.microsoft.com/office/drawing/2014/main" id="{1E42373A-0879-4B78-85D8-91FA50E1C812}"/>
              </a:ext>
            </a:extLst>
          </p:cNvPr>
          <p:cNvSpPr/>
          <p:nvPr/>
        </p:nvSpPr>
        <p:spPr>
          <a:xfrm>
            <a:off x="3347497" y="3337104"/>
            <a:ext cx="430535" cy="218363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5;p6">
            <a:extLst>
              <a:ext uri="{FF2B5EF4-FFF2-40B4-BE49-F238E27FC236}">
                <a16:creationId xmlns:a16="http://schemas.microsoft.com/office/drawing/2014/main" id="{146D537A-C3AE-4F33-A17A-A8B29BF81A7B}"/>
              </a:ext>
            </a:extLst>
          </p:cNvPr>
          <p:cNvSpPr/>
          <p:nvPr/>
        </p:nvSpPr>
        <p:spPr>
          <a:xfrm>
            <a:off x="3620172" y="3173167"/>
            <a:ext cx="398141" cy="218363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5;p6">
            <a:extLst>
              <a:ext uri="{FF2B5EF4-FFF2-40B4-BE49-F238E27FC236}">
                <a16:creationId xmlns:a16="http://schemas.microsoft.com/office/drawing/2014/main" id="{0CC1AC81-78A9-4FB8-B466-FC34C99AB027}"/>
              </a:ext>
            </a:extLst>
          </p:cNvPr>
          <p:cNvSpPr/>
          <p:nvPr/>
        </p:nvSpPr>
        <p:spPr>
          <a:xfrm>
            <a:off x="3620172" y="3337104"/>
            <a:ext cx="398141" cy="218363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EDC44A9-9BE9-4058-B9B0-F3D591AAE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771" y="300244"/>
            <a:ext cx="3565395" cy="2474880"/>
          </a:xfrm>
          <a:prstGeom prst="rect">
            <a:avLst/>
          </a:prstGeom>
        </p:spPr>
      </p:pic>
      <p:sp>
        <p:nvSpPr>
          <p:cNvPr id="18" name="Google Shape;135;p6">
            <a:extLst>
              <a:ext uri="{FF2B5EF4-FFF2-40B4-BE49-F238E27FC236}">
                <a16:creationId xmlns:a16="http://schemas.microsoft.com/office/drawing/2014/main" id="{E2D728D9-7805-4AB2-AFAF-B825E4E393DC}"/>
              </a:ext>
            </a:extLst>
          </p:cNvPr>
          <p:cNvSpPr/>
          <p:nvPr/>
        </p:nvSpPr>
        <p:spPr>
          <a:xfrm>
            <a:off x="10254229" y="1039393"/>
            <a:ext cx="1392502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3CB920A-4DBB-41CE-9D0D-255C185A40D0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0826496" y="1292325"/>
            <a:ext cx="123984" cy="245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35;p6">
            <a:extLst>
              <a:ext uri="{FF2B5EF4-FFF2-40B4-BE49-F238E27FC236}">
                <a16:creationId xmlns:a16="http://schemas.microsoft.com/office/drawing/2014/main" id="{A7164BB9-43B7-4910-8635-F8FF5591BB4B}"/>
              </a:ext>
            </a:extLst>
          </p:cNvPr>
          <p:cNvSpPr/>
          <p:nvPr/>
        </p:nvSpPr>
        <p:spPr>
          <a:xfrm>
            <a:off x="10211477" y="1537684"/>
            <a:ext cx="1209379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43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3913005" y="5840947"/>
            <a:ext cx="3206886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5;p6">
            <a:extLst>
              <a:ext uri="{FF2B5EF4-FFF2-40B4-BE49-F238E27FC236}">
                <a16:creationId xmlns:a16="http://schemas.microsoft.com/office/drawing/2014/main" id="{058CF4C0-6DE3-41A5-8AB0-F699CC935CA3}"/>
              </a:ext>
            </a:extLst>
          </p:cNvPr>
          <p:cNvSpPr/>
          <p:nvPr/>
        </p:nvSpPr>
        <p:spPr>
          <a:xfrm>
            <a:off x="3191287" y="3108348"/>
            <a:ext cx="430535" cy="2230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5;p6">
            <a:extLst>
              <a:ext uri="{FF2B5EF4-FFF2-40B4-BE49-F238E27FC236}">
                <a16:creationId xmlns:a16="http://schemas.microsoft.com/office/drawing/2014/main" id="{365F74CC-F8B1-41D0-A12A-D2F50C29F98D}"/>
              </a:ext>
            </a:extLst>
          </p:cNvPr>
          <p:cNvSpPr/>
          <p:nvPr/>
        </p:nvSpPr>
        <p:spPr>
          <a:xfrm>
            <a:off x="3338514" y="3108347"/>
            <a:ext cx="450676" cy="223025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5;p6">
            <a:extLst>
              <a:ext uri="{FF2B5EF4-FFF2-40B4-BE49-F238E27FC236}">
                <a16:creationId xmlns:a16="http://schemas.microsoft.com/office/drawing/2014/main" id="{CAA8A394-1BF4-421E-B3C7-9716B70D5870}"/>
              </a:ext>
            </a:extLst>
          </p:cNvPr>
          <p:cNvSpPr/>
          <p:nvPr/>
        </p:nvSpPr>
        <p:spPr>
          <a:xfrm>
            <a:off x="3498056" y="3108347"/>
            <a:ext cx="414949" cy="223025"/>
          </a:xfrm>
          <a:prstGeom prst="rect">
            <a:avLst/>
          </a:prstGeom>
          <a:noFill/>
          <a:ln w="952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5;p6">
            <a:extLst>
              <a:ext uri="{FF2B5EF4-FFF2-40B4-BE49-F238E27FC236}">
                <a16:creationId xmlns:a16="http://schemas.microsoft.com/office/drawing/2014/main" id="{1E42373A-0879-4B78-85D8-91FA50E1C812}"/>
              </a:ext>
            </a:extLst>
          </p:cNvPr>
          <p:cNvSpPr/>
          <p:nvPr/>
        </p:nvSpPr>
        <p:spPr>
          <a:xfrm>
            <a:off x="3621823" y="3108346"/>
            <a:ext cx="398142" cy="223026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5;p6">
            <a:extLst>
              <a:ext uri="{FF2B5EF4-FFF2-40B4-BE49-F238E27FC236}">
                <a16:creationId xmlns:a16="http://schemas.microsoft.com/office/drawing/2014/main" id="{146D537A-C3AE-4F33-A17A-A8B29BF81A7B}"/>
              </a:ext>
            </a:extLst>
          </p:cNvPr>
          <p:cNvSpPr/>
          <p:nvPr/>
        </p:nvSpPr>
        <p:spPr>
          <a:xfrm>
            <a:off x="3789328" y="3108344"/>
            <a:ext cx="323091" cy="223027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5;p6">
            <a:extLst>
              <a:ext uri="{FF2B5EF4-FFF2-40B4-BE49-F238E27FC236}">
                <a16:creationId xmlns:a16="http://schemas.microsoft.com/office/drawing/2014/main" id="{0CC1AC81-78A9-4FB8-B466-FC34C99AB027}"/>
              </a:ext>
            </a:extLst>
          </p:cNvPr>
          <p:cNvSpPr/>
          <p:nvPr/>
        </p:nvSpPr>
        <p:spPr>
          <a:xfrm>
            <a:off x="3191149" y="3172860"/>
            <a:ext cx="304949" cy="223025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C3B125-D27B-4C0C-BEC7-79785A8B0A8E}"/>
              </a:ext>
            </a:extLst>
          </p:cNvPr>
          <p:cNvSpPr txBox="1"/>
          <p:nvPr/>
        </p:nvSpPr>
        <p:spPr>
          <a:xfrm>
            <a:off x="3162475" y="3051206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E677714-385C-471D-956C-7EBA913678EF}"/>
              </a:ext>
            </a:extLst>
          </p:cNvPr>
          <p:cNvSpPr txBox="1"/>
          <p:nvPr/>
        </p:nvSpPr>
        <p:spPr>
          <a:xfrm>
            <a:off x="3280858" y="3051205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EFFFD2-C45B-4B7B-A49F-AE2F9DCCC288}"/>
              </a:ext>
            </a:extLst>
          </p:cNvPr>
          <p:cNvSpPr txBox="1"/>
          <p:nvPr/>
        </p:nvSpPr>
        <p:spPr>
          <a:xfrm>
            <a:off x="3439612" y="3055237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F5C6C5-0C95-4FA8-8538-B63C8894802C}"/>
              </a:ext>
            </a:extLst>
          </p:cNvPr>
          <p:cNvSpPr txBox="1"/>
          <p:nvPr/>
        </p:nvSpPr>
        <p:spPr>
          <a:xfrm>
            <a:off x="3566387" y="3051205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ECC9A83-526D-4597-B619-C07583370C77}"/>
              </a:ext>
            </a:extLst>
          </p:cNvPr>
          <p:cNvSpPr txBox="1"/>
          <p:nvPr/>
        </p:nvSpPr>
        <p:spPr>
          <a:xfrm>
            <a:off x="3718106" y="3047173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7C690DF-731A-407F-AEDE-6220D58E1B01}"/>
              </a:ext>
            </a:extLst>
          </p:cNvPr>
          <p:cNvSpPr txBox="1"/>
          <p:nvPr/>
        </p:nvSpPr>
        <p:spPr>
          <a:xfrm>
            <a:off x="3854988" y="3048331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0513BC-282C-428B-85AF-497E0CF19912}"/>
              </a:ext>
            </a:extLst>
          </p:cNvPr>
          <p:cNvSpPr txBox="1"/>
          <p:nvPr/>
        </p:nvSpPr>
        <p:spPr>
          <a:xfrm>
            <a:off x="3959307" y="3048331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B0036AC-ECF7-4747-9195-F3A58B56B1EB}"/>
              </a:ext>
            </a:extLst>
          </p:cNvPr>
          <p:cNvSpPr txBox="1"/>
          <p:nvPr/>
        </p:nvSpPr>
        <p:spPr>
          <a:xfrm>
            <a:off x="3167179" y="3120142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A7D4B93-E5DE-448B-A077-FE0D2D170E4D}"/>
              </a:ext>
            </a:extLst>
          </p:cNvPr>
          <p:cNvSpPr txBox="1"/>
          <p:nvPr/>
        </p:nvSpPr>
        <p:spPr>
          <a:xfrm>
            <a:off x="3164433" y="3199733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4783D66-9825-4D73-9984-F1D752883F11}"/>
              </a:ext>
            </a:extLst>
          </p:cNvPr>
          <p:cNvSpPr txBox="1"/>
          <p:nvPr/>
        </p:nvSpPr>
        <p:spPr>
          <a:xfrm>
            <a:off x="3165333" y="3279324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8026A-86B9-4717-A4D9-1DB4D6FF66BF}"/>
              </a:ext>
            </a:extLst>
          </p:cNvPr>
          <p:cNvSpPr txBox="1"/>
          <p:nvPr/>
        </p:nvSpPr>
        <p:spPr>
          <a:xfrm>
            <a:off x="3160499" y="3360634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2617CA4-1821-47EB-8669-1925DD498FCB}"/>
              </a:ext>
            </a:extLst>
          </p:cNvPr>
          <p:cNvSpPr txBox="1"/>
          <p:nvPr/>
        </p:nvSpPr>
        <p:spPr>
          <a:xfrm>
            <a:off x="3157293" y="3444305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9907055-76FC-4FCD-B737-FD7B651BD5D4}"/>
              </a:ext>
            </a:extLst>
          </p:cNvPr>
          <p:cNvSpPr txBox="1"/>
          <p:nvPr/>
        </p:nvSpPr>
        <p:spPr>
          <a:xfrm>
            <a:off x="3155504" y="3527757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7F9A76E-E760-4389-AAB6-AB7DCEAB2F2A}"/>
              </a:ext>
            </a:extLst>
          </p:cNvPr>
          <p:cNvSpPr txBox="1"/>
          <p:nvPr/>
        </p:nvSpPr>
        <p:spPr>
          <a:xfrm>
            <a:off x="3155504" y="3603868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776B087-5A1B-47BE-9854-2A88BBC6CC73}"/>
              </a:ext>
            </a:extLst>
          </p:cNvPr>
          <p:cNvSpPr txBox="1"/>
          <p:nvPr/>
        </p:nvSpPr>
        <p:spPr>
          <a:xfrm>
            <a:off x="3155504" y="3695913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FB136BE-AAA0-451C-A64D-6DC40E2E666A}"/>
              </a:ext>
            </a:extLst>
          </p:cNvPr>
          <p:cNvSpPr txBox="1"/>
          <p:nvPr/>
        </p:nvSpPr>
        <p:spPr>
          <a:xfrm>
            <a:off x="3155504" y="3789079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8065141-12AF-4C48-B538-87826053763D}"/>
              </a:ext>
            </a:extLst>
          </p:cNvPr>
          <p:cNvSpPr txBox="1"/>
          <p:nvPr/>
        </p:nvSpPr>
        <p:spPr>
          <a:xfrm>
            <a:off x="3280858" y="3791000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A5C4977-564C-4F08-AA98-7F0034B4F047}"/>
              </a:ext>
            </a:extLst>
          </p:cNvPr>
          <p:cNvSpPr txBox="1"/>
          <p:nvPr/>
        </p:nvSpPr>
        <p:spPr>
          <a:xfrm>
            <a:off x="3444042" y="3795879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F291A3E-AE37-49FA-B614-D3559C3FC494}"/>
              </a:ext>
            </a:extLst>
          </p:cNvPr>
          <p:cNvSpPr txBox="1"/>
          <p:nvPr/>
        </p:nvSpPr>
        <p:spPr>
          <a:xfrm>
            <a:off x="3564466" y="3799000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3F8989F-36AA-4377-A397-EB077F203D3B}"/>
              </a:ext>
            </a:extLst>
          </p:cNvPr>
          <p:cNvSpPr txBox="1"/>
          <p:nvPr/>
        </p:nvSpPr>
        <p:spPr>
          <a:xfrm>
            <a:off x="3724402" y="3805874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135C805-F509-40BD-B105-3BB15FD4FDDC}"/>
              </a:ext>
            </a:extLst>
          </p:cNvPr>
          <p:cNvSpPr txBox="1"/>
          <p:nvPr/>
        </p:nvSpPr>
        <p:spPr>
          <a:xfrm>
            <a:off x="3864008" y="3805873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10198AA-D223-409A-A939-84D120A51AB8}"/>
              </a:ext>
            </a:extLst>
          </p:cNvPr>
          <p:cNvSpPr txBox="1"/>
          <p:nvPr/>
        </p:nvSpPr>
        <p:spPr>
          <a:xfrm>
            <a:off x="3958818" y="3123339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3DE6E7B-24E6-47AD-9455-313E6C5EF3FB}"/>
              </a:ext>
            </a:extLst>
          </p:cNvPr>
          <p:cNvSpPr txBox="1"/>
          <p:nvPr/>
        </p:nvSpPr>
        <p:spPr>
          <a:xfrm>
            <a:off x="3958147" y="3199733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23DE485-816B-4E2E-9DC5-DD8FCFD391DB}"/>
              </a:ext>
            </a:extLst>
          </p:cNvPr>
          <p:cNvSpPr txBox="1"/>
          <p:nvPr/>
        </p:nvSpPr>
        <p:spPr>
          <a:xfrm>
            <a:off x="3958223" y="3282215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164046E-F6BF-4889-A656-BC3A5F23E12F}"/>
              </a:ext>
            </a:extLst>
          </p:cNvPr>
          <p:cNvSpPr txBox="1"/>
          <p:nvPr/>
        </p:nvSpPr>
        <p:spPr>
          <a:xfrm>
            <a:off x="3958147" y="3359270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62D7D28-0D61-4033-80F8-A8ADA64DE420}"/>
              </a:ext>
            </a:extLst>
          </p:cNvPr>
          <p:cNvSpPr txBox="1"/>
          <p:nvPr/>
        </p:nvSpPr>
        <p:spPr>
          <a:xfrm>
            <a:off x="3958147" y="3441997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9D2DBEF-C505-4C19-9C32-049A3E09D0DB}"/>
              </a:ext>
            </a:extLst>
          </p:cNvPr>
          <p:cNvSpPr txBox="1"/>
          <p:nvPr/>
        </p:nvSpPr>
        <p:spPr>
          <a:xfrm>
            <a:off x="3957508" y="3526635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3E9FF91-725D-4B8A-B746-4FEB1598690D}"/>
              </a:ext>
            </a:extLst>
          </p:cNvPr>
          <p:cNvSpPr txBox="1"/>
          <p:nvPr/>
        </p:nvSpPr>
        <p:spPr>
          <a:xfrm>
            <a:off x="3957508" y="3609362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4A860F6-4400-42A0-97DE-70D73D89585D}"/>
              </a:ext>
            </a:extLst>
          </p:cNvPr>
          <p:cNvSpPr txBox="1"/>
          <p:nvPr/>
        </p:nvSpPr>
        <p:spPr>
          <a:xfrm>
            <a:off x="3957508" y="3697932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CF7FD71-8920-451E-AF21-18BDACAA40A0}"/>
              </a:ext>
            </a:extLst>
          </p:cNvPr>
          <p:cNvSpPr txBox="1"/>
          <p:nvPr/>
        </p:nvSpPr>
        <p:spPr>
          <a:xfrm>
            <a:off x="3957508" y="3803961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16A6A2C-A850-4FD9-9566-DFB96F67D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447" y="6164972"/>
            <a:ext cx="9539430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Roboto"/>
              </a:rPr>
              <a:t>When 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padding="same"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ea typeface="Roboto"/>
              </a:rPr>
              <a:t> 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Roboto"/>
              </a:rPr>
              <a:t>and 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strides=1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ea typeface="Roboto"/>
              </a:rPr>
              <a:t>, the output has the same size as the input.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EE34A5BC-041C-4A36-8E38-D388A8AD8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771" y="300244"/>
            <a:ext cx="3565395" cy="2474880"/>
          </a:xfrm>
          <a:prstGeom prst="rect">
            <a:avLst/>
          </a:prstGeom>
        </p:spPr>
      </p:pic>
      <p:sp>
        <p:nvSpPr>
          <p:cNvPr id="50" name="Google Shape;135;p6">
            <a:extLst>
              <a:ext uri="{FF2B5EF4-FFF2-40B4-BE49-F238E27FC236}">
                <a16:creationId xmlns:a16="http://schemas.microsoft.com/office/drawing/2014/main" id="{492D407E-7515-4C6D-90EA-231B2CC3EAD5}"/>
              </a:ext>
            </a:extLst>
          </p:cNvPr>
          <p:cNvSpPr/>
          <p:nvPr/>
        </p:nvSpPr>
        <p:spPr>
          <a:xfrm>
            <a:off x="10252418" y="1842224"/>
            <a:ext cx="1392502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6AFAB0FD-9B38-42C2-B465-0D9F01A58AE0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10824685" y="2095156"/>
            <a:ext cx="123984" cy="245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135;p6">
            <a:extLst>
              <a:ext uri="{FF2B5EF4-FFF2-40B4-BE49-F238E27FC236}">
                <a16:creationId xmlns:a16="http://schemas.microsoft.com/office/drawing/2014/main" id="{015230D4-4EAD-4328-B4F5-17038CAF89E3}"/>
              </a:ext>
            </a:extLst>
          </p:cNvPr>
          <p:cNvSpPr/>
          <p:nvPr/>
        </p:nvSpPr>
        <p:spPr>
          <a:xfrm>
            <a:off x="10209666" y="2340515"/>
            <a:ext cx="1209379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6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7" grpId="0"/>
      <p:bldP spid="50" grpId="0" animBg="1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 dirty="0">
                <a:solidFill>
                  <a:srgbClr val="7F7F7F"/>
                </a:solidFill>
              </a:rPr>
              <a:t>Convolution neural network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Input pipeline</a:t>
            </a:r>
            <a:endParaRPr dirty="0"/>
          </a:p>
          <a:p>
            <a:pPr marL="228600" lvl="0" indent="-228600">
              <a:buClr>
                <a:srgbClr val="7F7F7F"/>
              </a:buClr>
              <a:buSzPts val="2800"/>
            </a:pPr>
            <a:r>
              <a:rPr lang="en-US" dirty="0">
                <a:solidFill>
                  <a:srgbClr val="7F7F7F"/>
                </a:solidFill>
              </a:rPr>
              <a:t>Optimization for Input pipeline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</a:t>
            </a:r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 series of input data processing before training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</a:t>
            </a:r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series of input data processing before training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8869" y="3425294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526547" y="3425294"/>
            <a:ext cx="1152000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 rot="16200000">
            <a:off x="5791019" y="3566811"/>
            <a:ext cx="285379" cy="5990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5510738" y="3959317"/>
            <a:ext cx="8459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</a:t>
            </a:r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series of input data processing before training</a:t>
            </a:r>
            <a:endParaRPr/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t="4247" b="4246"/>
          <a:stretch/>
        </p:blipFill>
        <p:spPr>
          <a:xfrm>
            <a:off x="2699597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 l="37285" r="26153"/>
          <a:stretch/>
        </p:blipFill>
        <p:spPr>
          <a:xfrm>
            <a:off x="4046521" y="2976819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0"/>
          <p:cNvPicPr preferRelativeResize="0"/>
          <p:nvPr/>
        </p:nvPicPr>
        <p:blipFill rotWithShape="1">
          <a:blip r:embed="rId5">
            <a:alphaModFix/>
          </a:blip>
          <a:srcRect l="31046" r="2353"/>
          <a:stretch/>
        </p:blipFill>
        <p:spPr>
          <a:xfrm>
            <a:off x="5405985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 rotWithShape="1">
          <a:blip r:embed="rId6">
            <a:alphaModFix/>
          </a:blip>
          <a:srcRect l="5267" t="3217" r="24620" b="3217"/>
          <a:stretch/>
        </p:blipFill>
        <p:spPr>
          <a:xfrm>
            <a:off x="6759179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2373" y="2976819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 t="4247" b="4246"/>
          <a:stretch/>
        </p:blipFill>
        <p:spPr>
          <a:xfrm>
            <a:off x="8112373" y="5152488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4">
            <a:alphaModFix/>
          </a:blip>
          <a:srcRect l="37285" r="26153"/>
          <a:stretch/>
        </p:blipFill>
        <p:spPr>
          <a:xfrm>
            <a:off x="2699597" y="5156194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5">
            <a:alphaModFix/>
          </a:blip>
          <a:srcRect l="31046" r="2353"/>
          <a:stretch/>
        </p:blipFill>
        <p:spPr>
          <a:xfrm>
            <a:off x="6759179" y="5159900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 rotWithShape="1">
          <a:blip r:embed="rId6">
            <a:alphaModFix/>
          </a:blip>
          <a:srcRect l="5267" t="3217" r="24620" b="3217"/>
          <a:stretch/>
        </p:blipFill>
        <p:spPr>
          <a:xfrm>
            <a:off x="4046521" y="5152488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12255" y="5159900"/>
            <a:ext cx="1152000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/>
          <p:nvPr/>
        </p:nvSpPr>
        <p:spPr>
          <a:xfrm>
            <a:off x="5839295" y="4346667"/>
            <a:ext cx="285379" cy="5990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6300194" y="4396900"/>
            <a:ext cx="8412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Shuffle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</a:t>
            </a:r>
            <a:endParaRPr/>
          </a:p>
        </p:txBody>
      </p:sp>
      <p:sp>
        <p:nvSpPr>
          <p:cNvPr id="181" name="Google Shape;18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series of input data processing before training</a:t>
            </a:r>
            <a:endParaRPr/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3">
            <a:alphaModFix/>
          </a:blip>
          <a:srcRect t="4247" b="4246"/>
          <a:stretch/>
        </p:blipFill>
        <p:spPr>
          <a:xfrm>
            <a:off x="2699597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4">
            <a:alphaModFix/>
          </a:blip>
          <a:srcRect l="37285" r="26153"/>
          <a:stretch/>
        </p:blipFill>
        <p:spPr>
          <a:xfrm>
            <a:off x="4046521" y="2976819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5">
            <a:alphaModFix/>
          </a:blip>
          <a:srcRect l="31046" r="2353"/>
          <a:stretch/>
        </p:blipFill>
        <p:spPr>
          <a:xfrm>
            <a:off x="5405985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6">
            <a:alphaModFix/>
          </a:blip>
          <a:srcRect l="5267" t="3217" r="24620" b="3217"/>
          <a:stretch/>
        </p:blipFill>
        <p:spPr>
          <a:xfrm>
            <a:off x="6759179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2373" y="2976819"/>
            <a:ext cx="1152000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/>
          <p:nvPr/>
        </p:nvSpPr>
        <p:spPr>
          <a:xfrm>
            <a:off x="5839295" y="4346667"/>
            <a:ext cx="285379" cy="5990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6300194" y="4396900"/>
            <a:ext cx="711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t="4247" b="4246"/>
          <a:stretch/>
        </p:blipFill>
        <p:spPr>
          <a:xfrm>
            <a:off x="1845211" y="5160857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4">
            <a:alphaModFix/>
          </a:blip>
          <a:srcRect l="37285" r="26153"/>
          <a:stretch/>
        </p:blipFill>
        <p:spPr>
          <a:xfrm>
            <a:off x="3192135" y="5157151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5">
            <a:alphaModFix/>
          </a:blip>
          <a:srcRect l="31046" r="2353"/>
          <a:stretch/>
        </p:blipFill>
        <p:spPr>
          <a:xfrm>
            <a:off x="4947000" y="5160857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6">
            <a:alphaModFix/>
          </a:blip>
          <a:srcRect l="5267" t="3217" r="24620" b="3217"/>
          <a:stretch/>
        </p:blipFill>
        <p:spPr>
          <a:xfrm>
            <a:off x="6300194" y="5160857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2373" y="5157151"/>
            <a:ext cx="1152000" cy="11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1"/>
          <p:cNvCxnSpPr/>
          <p:nvPr/>
        </p:nvCxnSpPr>
        <p:spPr>
          <a:xfrm>
            <a:off x="4624551" y="4945757"/>
            <a:ext cx="0" cy="158116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5" name="Google Shape;195;p11"/>
          <p:cNvCxnSpPr/>
          <p:nvPr/>
        </p:nvCxnSpPr>
        <p:spPr>
          <a:xfrm>
            <a:off x="7793421" y="4945757"/>
            <a:ext cx="0" cy="158116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</a:t>
            </a:r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 series of input data processing before training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Building the input pipeline is long and painful, and it’s hard to reuse due to different type of data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TensorFlow provides an API </a:t>
            </a:r>
            <a:r>
              <a:rPr lang="en-US" sz="24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tf.data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enables you to build complex input pipelines from simple, reusable pieces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 apply transformations on your input data, we will need to construct a </a:t>
            </a:r>
            <a:r>
              <a:rPr lang="en-US" sz="24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tf.data.Dataset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object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Construct Dataset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 small data (</a:t>
            </a:r>
            <a:r>
              <a:rPr lang="en-US" b="1" dirty="0"/>
              <a:t>in-memory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532" y="3002978"/>
            <a:ext cx="9398936" cy="21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/>
          <p:nvPr/>
        </p:nvSpPr>
        <p:spPr>
          <a:xfrm>
            <a:off x="2552701" y="4505325"/>
            <a:ext cx="2686050" cy="1619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p14"/>
          <p:cNvCxnSpPr/>
          <p:nvPr/>
        </p:nvCxnSpPr>
        <p:spPr>
          <a:xfrm>
            <a:off x="5354234" y="4677582"/>
            <a:ext cx="1778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14"/>
          <p:cNvSpPr txBox="1"/>
          <p:nvPr/>
        </p:nvSpPr>
        <p:spPr>
          <a:xfrm>
            <a:off x="4422913" y="3412462"/>
            <a:ext cx="63725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All input tensors must have the same size in their first dimensions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3647661" y="3747052"/>
            <a:ext cx="775252" cy="11927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3260035" y="4066597"/>
            <a:ext cx="775252" cy="11927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14"/>
          <p:cNvCxnSpPr/>
          <p:nvPr/>
        </p:nvCxnSpPr>
        <p:spPr>
          <a:xfrm>
            <a:off x="3895726" y="4677582"/>
            <a:ext cx="0" cy="87839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1" name="Google Shape;221;p14"/>
          <p:cNvSpPr txBox="1"/>
          <p:nvPr/>
        </p:nvSpPr>
        <p:spPr>
          <a:xfrm>
            <a:off x="1228911" y="5563038"/>
            <a:ext cx="5333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given tensors are sliced along their </a:t>
            </a: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 dimension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24D86E9-5D24-40DC-BE40-5931352E8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569"/>
          <a:stretch/>
        </p:blipFill>
        <p:spPr>
          <a:xfrm>
            <a:off x="7625917" y="1391834"/>
            <a:ext cx="3955307" cy="39677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B6E89EA-1B2C-46F0-9659-B922A50B9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45"/>
          <a:stretch/>
        </p:blipFill>
        <p:spPr>
          <a:xfrm>
            <a:off x="7625917" y="1944508"/>
            <a:ext cx="3955307" cy="32536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1DF37E6-6ABA-400E-A228-7AC4547D7482}"/>
              </a:ext>
            </a:extLst>
          </p:cNvPr>
          <p:cNvSpPr txBox="1"/>
          <p:nvPr/>
        </p:nvSpPr>
        <p:spPr>
          <a:xfrm rot="5400000">
            <a:off x="9520814" y="17126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...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267A1C-62CC-408E-B871-18AA8E03C413}"/>
              </a:ext>
            </a:extLst>
          </p:cNvPr>
          <p:cNvSpPr txBox="1"/>
          <p:nvPr/>
        </p:nvSpPr>
        <p:spPr>
          <a:xfrm>
            <a:off x="6727544" y="2291431"/>
            <a:ext cx="2111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raw_data_b</a:t>
            </a:r>
            <a:r>
              <a:rPr lang="en-US" altLang="zh-TW" sz="1100" dirty="0"/>
              <a:t>: [ 0, 1, 2, … , 199 ]</a:t>
            </a:r>
            <a:endParaRPr lang="zh-TW" altLang="en-US" sz="11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4AC30F2-FDAF-4DC7-B177-3B5CAE22B935}"/>
              </a:ext>
            </a:extLst>
          </p:cNvPr>
          <p:cNvSpPr txBox="1"/>
          <p:nvPr/>
        </p:nvSpPr>
        <p:spPr>
          <a:xfrm>
            <a:off x="6727544" y="142031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raw_data_a</a:t>
            </a:r>
            <a:r>
              <a:rPr lang="en-US" altLang="zh-TW" sz="1100" dirty="0"/>
              <a:t>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Convolution neural network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Input pipeline</a:t>
            </a:r>
            <a:endParaRPr dirty="0"/>
          </a:p>
          <a:p>
            <a:pPr marL="228600" lvl="0" indent="-228600">
              <a:buSzPts val="2800"/>
            </a:pPr>
            <a:r>
              <a:rPr lang="en-US" dirty="0"/>
              <a:t>Optimization for Input pipeline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Construct Dataset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 small data (</a:t>
            </a:r>
            <a:r>
              <a:rPr lang="en-US" b="1" dirty="0"/>
              <a:t>in-memory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532" y="3002978"/>
            <a:ext cx="9398936" cy="210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15"/>
          <p:cNvGrpSpPr/>
          <p:nvPr/>
        </p:nvGrpSpPr>
        <p:grpSpPr>
          <a:xfrm>
            <a:off x="2028497" y="5450436"/>
            <a:ext cx="8135007" cy="422598"/>
            <a:chOff x="2028496" y="5593311"/>
            <a:chExt cx="8135007" cy="422598"/>
          </a:xfrm>
        </p:grpSpPr>
        <p:pic>
          <p:nvPicPr>
            <p:cNvPr id="230" name="Google Shape;23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28496" y="5593311"/>
              <a:ext cx="8135007" cy="422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725103" y="5626537"/>
              <a:ext cx="2249213" cy="366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466442" y="5834543"/>
              <a:ext cx="2249213" cy="1584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15"/>
          <p:cNvSpPr/>
          <p:nvPr/>
        </p:nvSpPr>
        <p:spPr>
          <a:xfrm>
            <a:off x="2956577" y="5479545"/>
            <a:ext cx="3028966" cy="1584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6096000" y="5479545"/>
            <a:ext cx="723900" cy="158411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6158092" y="5110213"/>
            <a:ext cx="599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6914238" y="5110213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6910552" y="5479545"/>
            <a:ext cx="723900" cy="158411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Map</a:t>
            </a:r>
            <a:r>
              <a:rPr lang="en-US" dirty="0"/>
              <a:t>: apply the function to each the elements of this dataset</a:t>
            </a:r>
          </a:p>
          <a:p>
            <a:pPr marL="685800" lvl="1" indent="-228600">
              <a:lnSpc>
                <a:spcPct val="100000"/>
              </a:lnSpc>
              <a:spcBef>
                <a:spcPts val="300"/>
              </a:spcBef>
              <a:buSzPts val="2400"/>
            </a:pPr>
            <a:r>
              <a:rPr lang="en-US" altLang="zh-TW" b="1" dirty="0"/>
              <a:t>Shuffle</a:t>
            </a:r>
            <a:r>
              <a:rPr lang="en-US" altLang="zh-TW" dirty="0"/>
              <a:t>: maintains a fixed-size buffer and chooses the next element uniformly at random </a:t>
            </a:r>
            <a:r>
              <a:rPr lang="en-US" altLang="zh-TW" dirty="0">
                <a:solidFill>
                  <a:schemeClr val="tx1"/>
                </a:solidFill>
              </a:rPr>
              <a:t>from that buffer</a:t>
            </a:r>
          </a:p>
          <a:p>
            <a:pPr marL="685800" lvl="1" indent="-228600">
              <a:lnSpc>
                <a:spcPct val="100000"/>
              </a:lnSpc>
              <a:spcBef>
                <a:spcPts val="300"/>
              </a:spcBef>
              <a:buSzPts val="2400"/>
            </a:pPr>
            <a:r>
              <a:rPr lang="en-US" altLang="zh-TW" b="1" dirty="0"/>
              <a:t>Batch</a:t>
            </a:r>
            <a:r>
              <a:rPr lang="en-US" altLang="zh-TW" dirty="0"/>
              <a:t>: combines consecutive elements of this dataset into batches</a:t>
            </a:r>
          </a:p>
          <a:p>
            <a:pPr marL="685800" lvl="1" indent="-228600">
              <a:lnSpc>
                <a:spcPct val="100000"/>
              </a:lnSpc>
              <a:spcBef>
                <a:spcPts val="300"/>
              </a:spcBef>
              <a:buSzPts val="2400"/>
            </a:pPr>
            <a:r>
              <a:rPr lang="en-US" altLang="zh-TW" b="1" dirty="0"/>
              <a:t>Repeat</a:t>
            </a:r>
            <a:r>
              <a:rPr lang="en-US" altLang="zh-TW" dirty="0"/>
              <a:t>: repeat this dataset so each original value is seen multiple times</a:t>
            </a:r>
          </a:p>
          <a:p>
            <a:pPr marL="685800" lvl="1" indent="-228600">
              <a:lnSpc>
                <a:spcPct val="100000"/>
              </a:lnSpc>
              <a:spcBef>
                <a:spcPts val="300"/>
              </a:spcBef>
              <a:buSzPts val="2400"/>
            </a:pPr>
            <a:r>
              <a:rPr lang="en-US" altLang="zh-TW" b="1" dirty="0"/>
              <a:t>Prefetch</a:t>
            </a:r>
            <a:r>
              <a:rPr lang="en-US" altLang="zh-TW" dirty="0"/>
              <a:t>: allows later elements to be prepared while the current element is being processed</a:t>
            </a:r>
          </a:p>
          <a:p>
            <a:pPr marL="685800" lvl="1" indent="-228600">
              <a:buSzPts val="2400"/>
            </a:pPr>
            <a:endParaRPr lang="en-US" altLang="zh-TW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Map</a:t>
            </a:r>
            <a:r>
              <a:rPr lang="en-US" dirty="0"/>
              <a:t>: apply the function to each the elements of this dataset</a:t>
            </a:r>
            <a:endParaRPr dirty="0"/>
          </a:p>
        </p:txBody>
      </p:sp>
      <p:pic>
        <p:nvPicPr>
          <p:cNvPr id="244" name="Google Shape;24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408" y="2987855"/>
            <a:ext cx="9345881" cy="242974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6"/>
          <p:cNvSpPr/>
          <p:nvPr/>
        </p:nvSpPr>
        <p:spPr>
          <a:xfrm>
            <a:off x="3541362" y="4766553"/>
            <a:ext cx="1624403" cy="214009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6"/>
          <p:cNvSpPr txBox="1"/>
          <p:nvPr/>
        </p:nvSpPr>
        <p:spPr>
          <a:xfrm>
            <a:off x="3633611" y="4397221"/>
            <a:ext cx="14526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Map function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2363190" y="5417602"/>
            <a:ext cx="22746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the dimension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p16"/>
          <p:cNvCxnSpPr/>
          <p:nvPr/>
        </p:nvCxnSpPr>
        <p:spPr>
          <a:xfrm>
            <a:off x="2822028" y="5417602"/>
            <a:ext cx="81158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3688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Map</a:t>
            </a:r>
            <a:r>
              <a:rPr lang="en-US" dirty="0"/>
              <a:t>: apply the function to each the elements of this dataset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Data augmentation:  a technique to increase the diversity of your training set by applying random transformations such as image rotation</a:t>
            </a:r>
            <a:endParaRPr dirty="0"/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5882" y="3291841"/>
            <a:ext cx="1843632" cy="173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1116" y="5031397"/>
            <a:ext cx="1788398" cy="177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6458" y="4412897"/>
            <a:ext cx="7142405" cy="12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Shuffle</a:t>
            </a:r>
            <a:r>
              <a:rPr lang="en-US" dirty="0"/>
              <a:t>: maintains a fixed-size buffer and chooses the next element uniformly at random </a:t>
            </a:r>
            <a:r>
              <a:rPr lang="en-US" dirty="0">
                <a:solidFill>
                  <a:srgbClr val="FF0000"/>
                </a:solidFill>
              </a:rPr>
              <a:t>from that buffer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264" name="Google Shape;264;p18"/>
          <p:cNvGrpSpPr/>
          <p:nvPr/>
        </p:nvGrpSpPr>
        <p:grpSpPr>
          <a:xfrm>
            <a:off x="3032578" y="3429000"/>
            <a:ext cx="6126843" cy="587071"/>
            <a:chOff x="838200" y="3429000"/>
            <a:chExt cx="7725227" cy="740227"/>
          </a:xfrm>
        </p:grpSpPr>
        <p:pic>
          <p:nvPicPr>
            <p:cNvPr id="265" name="Google Shape;265;p18"/>
            <p:cNvPicPr preferRelativeResize="0"/>
            <p:nvPr/>
          </p:nvPicPr>
          <p:blipFill rotWithShape="1">
            <a:blip r:embed="rId3">
              <a:alphaModFix/>
            </a:blip>
            <a:srcRect r="62730" b="1545"/>
            <a:stretch/>
          </p:blipFill>
          <p:spPr>
            <a:xfrm>
              <a:off x="838200" y="3429000"/>
              <a:ext cx="6705600" cy="74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8"/>
            <p:cNvPicPr preferRelativeResize="0"/>
            <p:nvPr/>
          </p:nvPicPr>
          <p:blipFill rotWithShape="1">
            <a:blip r:embed="rId3">
              <a:alphaModFix/>
            </a:blip>
            <a:srcRect l="92875" r="268" b="1545"/>
            <a:stretch/>
          </p:blipFill>
          <p:spPr>
            <a:xfrm>
              <a:off x="7329715" y="3429000"/>
              <a:ext cx="1233712" cy="740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18"/>
          <p:cNvSpPr/>
          <p:nvPr/>
        </p:nvSpPr>
        <p:spPr>
          <a:xfrm>
            <a:off x="6630875" y="3516015"/>
            <a:ext cx="501446" cy="40115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6302945" y="3103176"/>
            <a:ext cx="16742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Buffer size</a:t>
            </a:r>
            <a:endParaRPr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526731" y="4305685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8"/>
          <p:cNvSpPr/>
          <p:nvPr/>
        </p:nvSpPr>
        <p:spPr>
          <a:xfrm>
            <a:off x="526731" y="4695290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8"/>
          <p:cNvSpPr/>
          <p:nvPr/>
        </p:nvSpPr>
        <p:spPr>
          <a:xfrm>
            <a:off x="526731" y="5096802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3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8"/>
          <p:cNvSpPr/>
          <p:nvPr/>
        </p:nvSpPr>
        <p:spPr>
          <a:xfrm>
            <a:off x="526730" y="5498314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526730" y="5910674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5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526729" y="6315959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6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4116738" y="4657911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4116738" y="5047516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/>
          <p:nvPr/>
        </p:nvSpPr>
        <p:spPr>
          <a:xfrm>
            <a:off x="4116738" y="5449028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3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8"/>
          <p:cNvSpPr/>
          <p:nvPr/>
        </p:nvSpPr>
        <p:spPr>
          <a:xfrm>
            <a:off x="4116737" y="5850540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3942943" y="4503499"/>
            <a:ext cx="2376102" cy="181245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8"/>
          <p:cNvSpPr/>
          <p:nvPr/>
        </p:nvSpPr>
        <p:spPr>
          <a:xfrm rot="-5400000">
            <a:off x="3096488" y="5110182"/>
            <a:ext cx="285379" cy="5990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2533373" y="5584833"/>
            <a:ext cx="13897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Buffer size: 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8"/>
          <p:cNvSpPr/>
          <p:nvPr/>
        </p:nvSpPr>
        <p:spPr>
          <a:xfrm rot="-5400000">
            <a:off x="6679633" y="5107845"/>
            <a:ext cx="285379" cy="5990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"/>
          <p:cNvSpPr txBox="1"/>
          <p:nvPr/>
        </p:nvSpPr>
        <p:spPr>
          <a:xfrm>
            <a:off x="6376784" y="5584833"/>
            <a:ext cx="856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7228653" y="5265636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8"/>
          <p:cNvSpPr txBox="1"/>
          <p:nvPr/>
        </p:nvSpPr>
        <p:spPr>
          <a:xfrm>
            <a:off x="4750922" y="6376102"/>
            <a:ext cx="95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Buffer</a:t>
            </a:r>
            <a:endParaRPr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9548849" y="4707196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9548849" y="5096801"/>
            <a:ext cx="2008683" cy="3627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5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9548849" y="5498313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3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9548848" y="5899825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9375054" y="4552784"/>
            <a:ext cx="2376102" cy="181245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"/>
          <p:cNvSpPr txBox="1"/>
          <p:nvPr/>
        </p:nvSpPr>
        <p:spPr>
          <a:xfrm>
            <a:off x="10183033" y="6425387"/>
            <a:ext cx="95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Buffer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Batch</a:t>
            </a:r>
            <a:r>
              <a:rPr lang="en-US" dirty="0"/>
              <a:t>: combines consecutive elements of this dataset into batches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Be careful that if you apply shuffle after batch, you'll get shuffled batch but data in a batch remains the same</a:t>
            </a:r>
            <a:endParaRPr dirty="0"/>
          </a:p>
        </p:txBody>
      </p:sp>
      <p:grpSp>
        <p:nvGrpSpPr>
          <p:cNvPr id="298" name="Google Shape;298;p19"/>
          <p:cNvGrpSpPr/>
          <p:nvPr/>
        </p:nvGrpSpPr>
        <p:grpSpPr>
          <a:xfrm>
            <a:off x="2681096" y="3075470"/>
            <a:ext cx="6365630" cy="457677"/>
            <a:chOff x="34835" y="3199922"/>
            <a:chExt cx="6365630" cy="457677"/>
          </a:xfrm>
        </p:grpSpPr>
        <p:pic>
          <p:nvPicPr>
            <p:cNvPr id="299" name="Google Shape;299;p19"/>
            <p:cNvPicPr preferRelativeResize="0"/>
            <p:nvPr/>
          </p:nvPicPr>
          <p:blipFill rotWithShape="1">
            <a:blip r:embed="rId3">
              <a:alphaModFix/>
            </a:blip>
            <a:srcRect r="50000" b="-427"/>
            <a:stretch/>
          </p:blipFill>
          <p:spPr>
            <a:xfrm>
              <a:off x="34835" y="3202338"/>
              <a:ext cx="6096000" cy="455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9"/>
            <p:cNvPicPr preferRelativeResize="0"/>
            <p:nvPr/>
          </p:nvPicPr>
          <p:blipFill rotWithShape="1">
            <a:blip r:embed="rId3">
              <a:alphaModFix/>
            </a:blip>
            <a:srcRect l="91173"/>
            <a:stretch/>
          </p:blipFill>
          <p:spPr>
            <a:xfrm>
              <a:off x="5324287" y="3199922"/>
              <a:ext cx="1076178" cy="453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19"/>
          <p:cNvSpPr/>
          <p:nvPr/>
        </p:nvSpPr>
        <p:spPr>
          <a:xfrm>
            <a:off x="1350819" y="5056908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2029692" y="5056908"/>
            <a:ext cx="5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9"/>
          <p:cNvSpPr/>
          <p:nvPr/>
        </p:nvSpPr>
        <p:spPr>
          <a:xfrm>
            <a:off x="2708565" y="5056908"/>
            <a:ext cx="540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9"/>
          <p:cNvSpPr/>
          <p:nvPr/>
        </p:nvSpPr>
        <p:spPr>
          <a:xfrm>
            <a:off x="3387438" y="5056908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4066311" y="5056908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1995597" y="57719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9"/>
          <p:cNvSpPr/>
          <p:nvPr/>
        </p:nvSpPr>
        <p:spPr>
          <a:xfrm>
            <a:off x="3276598" y="5771900"/>
            <a:ext cx="5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9"/>
          <p:cNvSpPr/>
          <p:nvPr/>
        </p:nvSpPr>
        <p:spPr>
          <a:xfrm>
            <a:off x="1455597" y="5771900"/>
            <a:ext cx="540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3942747" y="5771900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2736205" y="5771900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9"/>
          <p:cNvSpPr/>
          <p:nvPr/>
        </p:nvSpPr>
        <p:spPr>
          <a:xfrm>
            <a:off x="6879435" y="5056908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7419435" y="5056908"/>
            <a:ext cx="5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8098308" y="5056908"/>
            <a:ext cx="540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9"/>
          <p:cNvSpPr/>
          <p:nvPr/>
        </p:nvSpPr>
        <p:spPr>
          <a:xfrm>
            <a:off x="8631937" y="5056908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9"/>
          <p:cNvSpPr/>
          <p:nvPr/>
        </p:nvSpPr>
        <p:spPr>
          <a:xfrm>
            <a:off x="9422559" y="5056908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9"/>
          <p:cNvSpPr/>
          <p:nvPr/>
        </p:nvSpPr>
        <p:spPr>
          <a:xfrm>
            <a:off x="7855824" y="57719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8395824" y="5771900"/>
            <a:ext cx="5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9"/>
          <p:cNvSpPr/>
          <p:nvPr/>
        </p:nvSpPr>
        <p:spPr>
          <a:xfrm>
            <a:off x="9158930" y="5771900"/>
            <a:ext cx="540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9"/>
          <p:cNvSpPr/>
          <p:nvPr/>
        </p:nvSpPr>
        <p:spPr>
          <a:xfrm>
            <a:off x="9692559" y="5771900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9"/>
          <p:cNvSpPr/>
          <p:nvPr/>
        </p:nvSpPr>
        <p:spPr>
          <a:xfrm>
            <a:off x="6879435" y="5771900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2158051" y="6395098"/>
            <a:ext cx="1641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shuffle -&gt; batch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7845310" y="6395098"/>
            <a:ext cx="1641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-&gt; shuffle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28" name="Google Shape;328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Repeat</a:t>
            </a:r>
            <a:r>
              <a:rPr lang="en-US" dirty="0"/>
              <a:t>: repeat this dataset so each original value is seen multiple times</a:t>
            </a:r>
            <a:endParaRPr dirty="0"/>
          </a:p>
        </p:txBody>
      </p:sp>
      <p:grpSp>
        <p:nvGrpSpPr>
          <p:cNvPr id="329" name="Google Shape;329;p20"/>
          <p:cNvGrpSpPr/>
          <p:nvPr/>
        </p:nvGrpSpPr>
        <p:grpSpPr>
          <a:xfrm>
            <a:off x="3107641" y="2947450"/>
            <a:ext cx="5121600" cy="481550"/>
            <a:chOff x="244698" y="4001295"/>
            <a:chExt cx="5121600" cy="481550"/>
          </a:xfrm>
        </p:grpSpPr>
        <p:pic>
          <p:nvPicPr>
            <p:cNvPr id="330" name="Google Shape;330;p20"/>
            <p:cNvPicPr preferRelativeResize="0"/>
            <p:nvPr/>
          </p:nvPicPr>
          <p:blipFill rotWithShape="1">
            <a:blip r:embed="rId3">
              <a:alphaModFix/>
            </a:blip>
            <a:srcRect l="-1" t="5460" r="59966" b="-1"/>
            <a:stretch/>
          </p:blipFill>
          <p:spPr>
            <a:xfrm>
              <a:off x="244698" y="4027584"/>
              <a:ext cx="4881093" cy="455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0"/>
            <p:cNvPicPr preferRelativeResize="0"/>
            <p:nvPr/>
          </p:nvPicPr>
          <p:blipFill rotWithShape="1">
            <a:blip r:embed="rId3">
              <a:alphaModFix/>
            </a:blip>
            <a:srcRect l="91118"/>
            <a:stretch/>
          </p:blipFill>
          <p:spPr>
            <a:xfrm>
              <a:off x="4283399" y="4001295"/>
              <a:ext cx="1082899" cy="481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" name="Google Shape;33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8003" y="3650527"/>
            <a:ext cx="4080184" cy="266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9551" y="3650527"/>
            <a:ext cx="3996479" cy="2661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Prefetch</a:t>
            </a:r>
            <a:r>
              <a:rPr lang="en-US" dirty="0"/>
              <a:t>: allows later elements to be prepared while the current element is being processed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often improves latency and throughput, at the cost of using additional memory to store prefetched elements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340" name="Google Shape;340;p21"/>
          <p:cNvPicPr preferRelativeResize="0"/>
          <p:nvPr/>
        </p:nvPicPr>
        <p:blipFill rotWithShape="1">
          <a:blip r:embed="rId3">
            <a:alphaModFix/>
          </a:blip>
          <a:srcRect t="1791" r="38101" b="-1"/>
          <a:stretch/>
        </p:blipFill>
        <p:spPr>
          <a:xfrm>
            <a:off x="1620455" y="4070430"/>
            <a:ext cx="7546694" cy="43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 rotWithShape="1">
          <a:blip r:embed="rId3">
            <a:alphaModFix/>
          </a:blip>
          <a:srcRect l="92184"/>
          <a:stretch/>
        </p:blipFill>
        <p:spPr>
          <a:xfrm>
            <a:off x="8831001" y="4061719"/>
            <a:ext cx="952982" cy="4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/>
        </p:nvSpPr>
        <p:spPr>
          <a:xfrm>
            <a:off x="3394710" y="4516493"/>
            <a:ext cx="74981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prompt the 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tf.data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to tune the value dynamically at runtime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3" name="Google Shape;343;p21"/>
          <p:cNvCxnSpPr/>
          <p:nvPr/>
        </p:nvCxnSpPr>
        <p:spPr>
          <a:xfrm>
            <a:off x="5640736" y="4395663"/>
            <a:ext cx="300609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Prefetch</a:t>
            </a:r>
            <a:r>
              <a:rPr lang="en-US" dirty="0"/>
              <a:t>: allows later elements to be prepared while the current element is being processed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often improves latency and throughput, at the cost of using additional memory to store prefetched elements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350" name="Google Shape;350;p22"/>
          <p:cNvPicPr preferRelativeResize="0"/>
          <p:nvPr/>
        </p:nvPicPr>
        <p:blipFill rotWithShape="1">
          <a:blip r:embed="rId3">
            <a:alphaModFix/>
          </a:blip>
          <a:srcRect t="1791" r="38101" b="-1"/>
          <a:stretch/>
        </p:blipFill>
        <p:spPr>
          <a:xfrm>
            <a:off x="1620455" y="4070430"/>
            <a:ext cx="7546694" cy="43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/>
          <p:cNvPicPr preferRelativeResize="0"/>
          <p:nvPr/>
        </p:nvPicPr>
        <p:blipFill rotWithShape="1">
          <a:blip r:embed="rId3">
            <a:alphaModFix/>
          </a:blip>
          <a:srcRect l="92184"/>
          <a:stretch/>
        </p:blipFill>
        <p:spPr>
          <a:xfrm>
            <a:off x="8831001" y="4061719"/>
            <a:ext cx="952982" cy="438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22"/>
          <p:cNvCxnSpPr/>
          <p:nvPr/>
        </p:nvCxnSpPr>
        <p:spPr>
          <a:xfrm>
            <a:off x="5640736" y="4395663"/>
            <a:ext cx="300609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3" name="Google Shape;3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677" y="4539809"/>
            <a:ext cx="9550400" cy="19530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22"/>
          <p:cNvCxnSpPr/>
          <p:nvPr/>
        </p:nvCxnSpPr>
        <p:spPr>
          <a:xfrm>
            <a:off x="5187784" y="6411085"/>
            <a:ext cx="3821637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Prefetch</a:t>
            </a:r>
            <a:r>
              <a:rPr lang="en-US" dirty="0"/>
              <a:t>: allows later elements to be prepared while the current element is being processed</a:t>
            </a:r>
            <a:endParaRPr dirty="0"/>
          </a:p>
        </p:txBody>
      </p:sp>
      <p:pic>
        <p:nvPicPr>
          <p:cNvPr id="361" name="Google Shape;361;p23"/>
          <p:cNvPicPr preferRelativeResize="0"/>
          <p:nvPr/>
        </p:nvPicPr>
        <p:blipFill rotWithShape="1">
          <a:blip r:embed="rId3">
            <a:alphaModFix/>
          </a:blip>
          <a:srcRect t="1791" r="38101" b="-1"/>
          <a:stretch/>
        </p:blipFill>
        <p:spPr>
          <a:xfrm>
            <a:off x="1609025" y="3213839"/>
            <a:ext cx="7546694" cy="43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3"/>
          <p:cNvPicPr preferRelativeResize="0"/>
          <p:nvPr/>
        </p:nvPicPr>
        <p:blipFill rotWithShape="1">
          <a:blip r:embed="rId3">
            <a:alphaModFix/>
          </a:blip>
          <a:srcRect l="92184"/>
          <a:stretch/>
        </p:blipFill>
        <p:spPr>
          <a:xfrm>
            <a:off x="8819571" y="3205128"/>
            <a:ext cx="952982" cy="4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3383280" y="3659902"/>
            <a:ext cx="74981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prompt the 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tf.data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to tune the value dynamically at runtime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23"/>
          <p:cNvCxnSpPr/>
          <p:nvPr/>
        </p:nvCxnSpPr>
        <p:spPr>
          <a:xfrm>
            <a:off x="5629306" y="3539072"/>
            <a:ext cx="300609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5" name="Google Shape;36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4258372"/>
            <a:ext cx="10363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Convolution neural network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 dirty="0">
                <a:solidFill>
                  <a:srgbClr val="7F7F7F"/>
                </a:solidFill>
              </a:rPr>
              <a:t>Input pipeline</a:t>
            </a:r>
            <a:endParaRPr dirty="0"/>
          </a:p>
          <a:p>
            <a:pPr marL="228600" lvl="0" indent="-228600">
              <a:buClr>
                <a:srgbClr val="7F7F7F"/>
              </a:buClr>
              <a:buSzPts val="2800"/>
            </a:pPr>
            <a:r>
              <a:rPr lang="en-US" dirty="0">
                <a:solidFill>
                  <a:srgbClr val="7F7F7F"/>
                </a:solidFill>
              </a:rPr>
              <a:t>Optimization for Input pipeline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Prefetch</a:t>
            </a:r>
            <a:r>
              <a:rPr lang="en-US" dirty="0"/>
              <a:t>: allows later elements to be prepared while the current element is being processed</a:t>
            </a:r>
            <a:endParaRPr dirty="0"/>
          </a:p>
        </p:txBody>
      </p:sp>
      <p:pic>
        <p:nvPicPr>
          <p:cNvPr id="372" name="Google Shape;372;p24"/>
          <p:cNvPicPr preferRelativeResize="0"/>
          <p:nvPr/>
        </p:nvPicPr>
        <p:blipFill rotWithShape="1">
          <a:blip r:embed="rId3">
            <a:alphaModFix/>
          </a:blip>
          <a:srcRect t="1791" r="38101" b="-1"/>
          <a:stretch/>
        </p:blipFill>
        <p:spPr>
          <a:xfrm>
            <a:off x="1609025" y="3213839"/>
            <a:ext cx="7546694" cy="43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/>
          <p:cNvPicPr preferRelativeResize="0"/>
          <p:nvPr/>
        </p:nvPicPr>
        <p:blipFill rotWithShape="1">
          <a:blip r:embed="rId3">
            <a:alphaModFix/>
          </a:blip>
          <a:srcRect l="92184"/>
          <a:stretch/>
        </p:blipFill>
        <p:spPr>
          <a:xfrm>
            <a:off x="8819571" y="3205128"/>
            <a:ext cx="952982" cy="4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4"/>
          <p:cNvSpPr txBox="1"/>
          <p:nvPr/>
        </p:nvSpPr>
        <p:spPr>
          <a:xfrm>
            <a:off x="3383280" y="3659902"/>
            <a:ext cx="74981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prompt the 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tf.data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to tune the value dynamically at runtime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24"/>
          <p:cNvCxnSpPr/>
          <p:nvPr/>
        </p:nvCxnSpPr>
        <p:spPr>
          <a:xfrm>
            <a:off x="5629306" y="3539072"/>
            <a:ext cx="300609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6" name="Google Shape;37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4258372"/>
            <a:ext cx="10363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82" name="Google Shape;38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Now you can iterate through the data and train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Aware that if you do batch, the first dimension will be the batch size</a:t>
            </a:r>
            <a:endParaRPr/>
          </a:p>
        </p:txBody>
      </p:sp>
      <p:grpSp>
        <p:nvGrpSpPr>
          <p:cNvPr id="383" name="Google Shape;383;p25"/>
          <p:cNvGrpSpPr/>
          <p:nvPr/>
        </p:nvGrpSpPr>
        <p:grpSpPr>
          <a:xfrm>
            <a:off x="2546985" y="3322637"/>
            <a:ext cx="7098030" cy="1357314"/>
            <a:chOff x="994410" y="3322636"/>
            <a:chExt cx="7098030" cy="1357314"/>
          </a:xfrm>
        </p:grpSpPr>
        <p:pic>
          <p:nvPicPr>
            <p:cNvPr id="384" name="Google Shape;384;p25"/>
            <p:cNvPicPr preferRelativeResize="0"/>
            <p:nvPr/>
          </p:nvPicPr>
          <p:blipFill rotWithShape="1">
            <a:blip r:embed="rId3">
              <a:alphaModFix/>
            </a:blip>
            <a:srcRect r="55374"/>
            <a:stretch/>
          </p:blipFill>
          <p:spPr>
            <a:xfrm>
              <a:off x="994410" y="3322637"/>
              <a:ext cx="5440680" cy="1357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25"/>
            <p:cNvPicPr preferRelativeResize="0"/>
            <p:nvPr/>
          </p:nvPicPr>
          <p:blipFill rotWithShape="1">
            <a:blip r:embed="rId3">
              <a:alphaModFix/>
            </a:blip>
            <a:srcRect l="79187"/>
            <a:stretch/>
          </p:blipFill>
          <p:spPr>
            <a:xfrm>
              <a:off x="5554980" y="3322636"/>
              <a:ext cx="2537460" cy="1357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25"/>
          <p:cNvSpPr/>
          <p:nvPr/>
        </p:nvSpPr>
        <p:spPr>
          <a:xfrm>
            <a:off x="2674620" y="4206240"/>
            <a:ext cx="434340" cy="2400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zh-TW" dirty="0"/>
              <a:t>Memory limited?</a:t>
            </a:r>
            <a:endParaRPr dirty="0"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Construct Dataset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 small data (in-memory)</a:t>
            </a:r>
            <a:endParaRPr dirty="0"/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532" y="3002978"/>
            <a:ext cx="9398936" cy="210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15"/>
          <p:cNvGrpSpPr/>
          <p:nvPr/>
        </p:nvGrpSpPr>
        <p:grpSpPr>
          <a:xfrm>
            <a:off x="2028497" y="5450436"/>
            <a:ext cx="8135007" cy="422598"/>
            <a:chOff x="2028496" y="5593311"/>
            <a:chExt cx="8135007" cy="422598"/>
          </a:xfrm>
        </p:grpSpPr>
        <p:pic>
          <p:nvPicPr>
            <p:cNvPr id="230" name="Google Shape;23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28496" y="5593311"/>
              <a:ext cx="8135007" cy="422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725103" y="5626537"/>
              <a:ext cx="2249213" cy="366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466442" y="5834543"/>
              <a:ext cx="2249213" cy="1584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15"/>
          <p:cNvSpPr/>
          <p:nvPr/>
        </p:nvSpPr>
        <p:spPr>
          <a:xfrm>
            <a:off x="2956577" y="5479545"/>
            <a:ext cx="3028966" cy="1584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6096000" y="5479545"/>
            <a:ext cx="723900" cy="158411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6158092" y="5110213"/>
            <a:ext cx="599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6914238" y="5110213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6289114" y="4505119"/>
            <a:ext cx="810775" cy="15566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4;p15">
            <a:extLst>
              <a:ext uri="{FF2B5EF4-FFF2-40B4-BE49-F238E27FC236}">
                <a16:creationId xmlns:a16="http://schemas.microsoft.com/office/drawing/2014/main" id="{2E04D045-BEB2-4C0F-B847-10A91D8861B6}"/>
              </a:ext>
            </a:extLst>
          </p:cNvPr>
          <p:cNvSpPr/>
          <p:nvPr/>
        </p:nvSpPr>
        <p:spPr>
          <a:xfrm>
            <a:off x="5347316" y="4504482"/>
            <a:ext cx="810775" cy="156296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02A0104-D845-4B34-B665-D0E69A22B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569"/>
          <a:stretch/>
        </p:blipFill>
        <p:spPr>
          <a:xfrm>
            <a:off x="7625917" y="1391834"/>
            <a:ext cx="3955307" cy="3967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8EF40C5-701D-4EAF-B3B2-E06F8B155C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245"/>
          <a:stretch/>
        </p:blipFill>
        <p:spPr>
          <a:xfrm>
            <a:off x="7625917" y="1944508"/>
            <a:ext cx="3955307" cy="32536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54BA25A2-988A-45A8-8A6D-EBA86DDD49BC}"/>
              </a:ext>
            </a:extLst>
          </p:cNvPr>
          <p:cNvSpPr txBox="1"/>
          <p:nvPr/>
        </p:nvSpPr>
        <p:spPr>
          <a:xfrm rot="5400000">
            <a:off x="9520814" y="17126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...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006BCAD-AEF5-4C77-9998-AB9A2C49E9D9}"/>
              </a:ext>
            </a:extLst>
          </p:cNvPr>
          <p:cNvSpPr txBox="1"/>
          <p:nvPr/>
        </p:nvSpPr>
        <p:spPr>
          <a:xfrm>
            <a:off x="6727544" y="2291431"/>
            <a:ext cx="2111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raw_data_b</a:t>
            </a:r>
            <a:r>
              <a:rPr lang="en-US" altLang="zh-TW" sz="1100" dirty="0"/>
              <a:t>: [ 0, 1, 2, … , 199 ]</a:t>
            </a:r>
            <a:endParaRPr lang="zh-TW" altLang="en-US" sz="11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1D73CAD-3B6A-42DD-89C3-3B0311BE3B12}"/>
              </a:ext>
            </a:extLst>
          </p:cNvPr>
          <p:cNvSpPr txBox="1"/>
          <p:nvPr/>
        </p:nvSpPr>
        <p:spPr>
          <a:xfrm>
            <a:off x="6727544" y="142031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raw_data_a</a:t>
            </a:r>
            <a:r>
              <a:rPr lang="en-US" altLang="zh-TW" sz="1100" dirty="0"/>
              <a:t>: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6BB5BD-3383-4579-BD27-45DB94E53B4A}"/>
              </a:ext>
            </a:extLst>
          </p:cNvPr>
          <p:cNvSpPr txBox="1"/>
          <p:nvPr/>
        </p:nvSpPr>
        <p:spPr>
          <a:xfrm>
            <a:off x="7431941" y="1028385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200 </a:t>
            </a:r>
            <a:r>
              <a:rPr lang="zh-TW" altLang="en-US" dirty="0">
                <a:solidFill>
                  <a:srgbClr val="FF0000"/>
                </a:solidFill>
              </a:rPr>
              <a:t>* </a:t>
            </a:r>
            <a:r>
              <a:rPr lang="en-US" altLang="zh-TW" dirty="0">
                <a:solidFill>
                  <a:srgbClr val="FF0000"/>
                </a:solidFill>
              </a:rPr>
              <a:t>5 </a:t>
            </a:r>
            <a:r>
              <a:rPr lang="zh-TW" altLang="en-US" dirty="0">
                <a:solidFill>
                  <a:srgbClr val="FF0000"/>
                </a:solidFill>
              </a:rPr>
              <a:t>* </a:t>
            </a:r>
            <a:r>
              <a:rPr lang="en-US" altLang="zh-TW" dirty="0">
                <a:solidFill>
                  <a:srgbClr val="FF0000"/>
                </a:solidFill>
              </a:rPr>
              <a:t>8 byte ~ 7.8KB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1D9EC4-4764-46C5-847B-AA2E24F83A9C}"/>
              </a:ext>
            </a:extLst>
          </p:cNvPr>
          <p:cNvSpPr txBox="1"/>
          <p:nvPr/>
        </p:nvSpPr>
        <p:spPr>
          <a:xfrm>
            <a:off x="5264714" y="5960377"/>
            <a:ext cx="643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What if </a:t>
            </a:r>
            <a:r>
              <a:rPr lang="en-US" altLang="zh-TW" dirty="0" err="1">
                <a:solidFill>
                  <a:srgbClr val="FF0000"/>
                </a:solidFill>
              </a:rPr>
              <a:t>x_train</a:t>
            </a:r>
            <a:r>
              <a:rPr lang="en-US" altLang="zh-TW" dirty="0">
                <a:solidFill>
                  <a:srgbClr val="FF0000"/>
                </a:solidFill>
              </a:rPr>
              <a:t> are 4000 colored images with (height, width) =(1024,1024)?</a:t>
            </a:r>
          </a:p>
        </p:txBody>
      </p:sp>
    </p:spTree>
    <p:extLst>
      <p:ext uri="{BB962C8B-B14F-4D97-AF65-F5344CB8AC3E}">
        <p14:creationId xmlns:p14="http://schemas.microsoft.com/office/powerpoint/2010/main" val="3505345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zh-TW" dirty="0"/>
              <a:t>Memory limited?</a:t>
            </a:r>
            <a:endParaRPr dirty="0"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Construct Dataset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 small data (in-memory)</a:t>
            </a:r>
            <a:endParaRPr dirty="0"/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532" y="3002978"/>
            <a:ext cx="9398936" cy="210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15"/>
          <p:cNvGrpSpPr/>
          <p:nvPr/>
        </p:nvGrpSpPr>
        <p:grpSpPr>
          <a:xfrm>
            <a:off x="2028497" y="5450436"/>
            <a:ext cx="8135007" cy="422598"/>
            <a:chOff x="2028496" y="5593311"/>
            <a:chExt cx="8135007" cy="422598"/>
          </a:xfrm>
        </p:grpSpPr>
        <p:pic>
          <p:nvPicPr>
            <p:cNvPr id="230" name="Google Shape;23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28496" y="5593311"/>
              <a:ext cx="8135007" cy="422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725103" y="5626537"/>
              <a:ext cx="2249213" cy="366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466442" y="5834543"/>
              <a:ext cx="2249213" cy="1584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15"/>
          <p:cNvSpPr/>
          <p:nvPr/>
        </p:nvSpPr>
        <p:spPr>
          <a:xfrm>
            <a:off x="2956577" y="5479545"/>
            <a:ext cx="3028966" cy="1584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6096000" y="5479545"/>
            <a:ext cx="723900" cy="158411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6158092" y="5110213"/>
            <a:ext cx="599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6914238" y="5110213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6289114" y="4505119"/>
            <a:ext cx="810775" cy="15566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4;p15">
            <a:extLst>
              <a:ext uri="{FF2B5EF4-FFF2-40B4-BE49-F238E27FC236}">
                <a16:creationId xmlns:a16="http://schemas.microsoft.com/office/drawing/2014/main" id="{2E04D045-BEB2-4C0F-B847-10A91D8861B6}"/>
              </a:ext>
            </a:extLst>
          </p:cNvPr>
          <p:cNvSpPr/>
          <p:nvPr/>
        </p:nvSpPr>
        <p:spPr>
          <a:xfrm>
            <a:off x="5347316" y="4504482"/>
            <a:ext cx="810775" cy="156296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02A0104-D845-4B34-B665-D0E69A22B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569"/>
          <a:stretch/>
        </p:blipFill>
        <p:spPr>
          <a:xfrm>
            <a:off x="7625917" y="1391834"/>
            <a:ext cx="3955307" cy="3967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8EF40C5-701D-4EAF-B3B2-E06F8B155C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245"/>
          <a:stretch/>
        </p:blipFill>
        <p:spPr>
          <a:xfrm>
            <a:off x="7625917" y="1944508"/>
            <a:ext cx="3955307" cy="32536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54BA25A2-988A-45A8-8A6D-EBA86DDD49BC}"/>
              </a:ext>
            </a:extLst>
          </p:cNvPr>
          <p:cNvSpPr txBox="1"/>
          <p:nvPr/>
        </p:nvSpPr>
        <p:spPr>
          <a:xfrm rot="5400000">
            <a:off x="9520814" y="17126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...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006BCAD-AEF5-4C77-9998-AB9A2C49E9D9}"/>
              </a:ext>
            </a:extLst>
          </p:cNvPr>
          <p:cNvSpPr txBox="1"/>
          <p:nvPr/>
        </p:nvSpPr>
        <p:spPr>
          <a:xfrm>
            <a:off x="6727544" y="2291431"/>
            <a:ext cx="2111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raw_data_b</a:t>
            </a:r>
            <a:r>
              <a:rPr lang="en-US" altLang="zh-TW" sz="1100" dirty="0"/>
              <a:t>: [ 0, 1, 2, … , 199 ]</a:t>
            </a:r>
            <a:endParaRPr lang="zh-TW" altLang="en-US" sz="11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1D73CAD-3B6A-42DD-89C3-3B0311BE3B12}"/>
              </a:ext>
            </a:extLst>
          </p:cNvPr>
          <p:cNvSpPr txBox="1"/>
          <p:nvPr/>
        </p:nvSpPr>
        <p:spPr>
          <a:xfrm>
            <a:off x="6727544" y="142031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raw_data_a</a:t>
            </a:r>
            <a:r>
              <a:rPr lang="en-US" altLang="zh-TW" sz="1100" dirty="0"/>
              <a:t>: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6BB5BD-3383-4579-BD27-45DB94E53B4A}"/>
              </a:ext>
            </a:extLst>
          </p:cNvPr>
          <p:cNvSpPr txBox="1"/>
          <p:nvPr/>
        </p:nvSpPr>
        <p:spPr>
          <a:xfrm>
            <a:off x="7431941" y="1028385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200 </a:t>
            </a:r>
            <a:r>
              <a:rPr lang="zh-TW" altLang="en-US" dirty="0">
                <a:solidFill>
                  <a:srgbClr val="FF0000"/>
                </a:solidFill>
              </a:rPr>
              <a:t>* </a:t>
            </a:r>
            <a:r>
              <a:rPr lang="en-US" altLang="zh-TW" dirty="0">
                <a:solidFill>
                  <a:srgbClr val="FF0000"/>
                </a:solidFill>
              </a:rPr>
              <a:t>5 </a:t>
            </a:r>
            <a:r>
              <a:rPr lang="zh-TW" altLang="en-US" dirty="0">
                <a:solidFill>
                  <a:srgbClr val="FF0000"/>
                </a:solidFill>
              </a:rPr>
              <a:t>* </a:t>
            </a:r>
            <a:r>
              <a:rPr lang="en-US" altLang="zh-TW" dirty="0">
                <a:solidFill>
                  <a:srgbClr val="FF0000"/>
                </a:solidFill>
              </a:rPr>
              <a:t>8 byte ~ 7.8KB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1D9EC4-4764-46C5-847B-AA2E24F83A9C}"/>
              </a:ext>
            </a:extLst>
          </p:cNvPr>
          <p:cNvSpPr txBox="1"/>
          <p:nvPr/>
        </p:nvSpPr>
        <p:spPr>
          <a:xfrm>
            <a:off x="5264714" y="5960377"/>
            <a:ext cx="643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What if </a:t>
            </a:r>
            <a:r>
              <a:rPr lang="en-US" altLang="zh-TW" dirty="0" err="1">
                <a:solidFill>
                  <a:srgbClr val="FF0000"/>
                </a:solidFill>
              </a:rPr>
              <a:t>x_train</a:t>
            </a:r>
            <a:r>
              <a:rPr lang="en-US" altLang="zh-TW" dirty="0">
                <a:solidFill>
                  <a:srgbClr val="FF0000"/>
                </a:solidFill>
              </a:rPr>
              <a:t> are 4000 colored images with (height, width) =(1024,1024)?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CF493DD-B75A-4757-B816-592739E71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241" y="2723267"/>
            <a:ext cx="7547134" cy="1992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Google Shape;233;p15">
            <a:extLst>
              <a:ext uri="{FF2B5EF4-FFF2-40B4-BE49-F238E27FC236}">
                <a16:creationId xmlns:a16="http://schemas.microsoft.com/office/drawing/2014/main" id="{16BA5CC6-511F-465D-991B-44F12DFC6FDF}"/>
              </a:ext>
            </a:extLst>
          </p:cNvPr>
          <p:cNvSpPr/>
          <p:nvPr/>
        </p:nvSpPr>
        <p:spPr>
          <a:xfrm>
            <a:off x="5243325" y="4529223"/>
            <a:ext cx="580426" cy="15566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C80529-2DF2-4706-9E18-C3B35EDBC314}"/>
              </a:ext>
            </a:extLst>
          </p:cNvPr>
          <p:cNvSpPr txBox="1"/>
          <p:nvPr/>
        </p:nvSpPr>
        <p:spPr>
          <a:xfrm>
            <a:off x="5752703" y="4265481"/>
            <a:ext cx="3776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(CPU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Memory, irrelative to smaller batch size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1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649D5-E437-4954-B271-75AEF88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limited?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FA57A1-9D17-47FB-ABDF-3711DD2D1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b="1" dirty="0"/>
              <a:t>image path</a:t>
            </a:r>
            <a:r>
              <a:rPr lang="en-US" altLang="zh-TW" dirty="0"/>
              <a:t> as </a:t>
            </a:r>
            <a:r>
              <a:rPr lang="en-US" altLang="zh-TW" dirty="0" err="1"/>
              <a:t>x_train</a:t>
            </a:r>
            <a:r>
              <a:rPr lang="en-US" altLang="zh-TW" dirty="0"/>
              <a:t>, rather than digits of pixels directly</a:t>
            </a:r>
          </a:p>
          <a:p>
            <a:pPr lvl="1"/>
            <a:r>
              <a:rPr lang="en-US" altLang="zh-TW" dirty="0"/>
              <a:t>Load digits during training (</a:t>
            </a:r>
            <a:r>
              <a:rPr lang="en-US" altLang="zh-TW" b="1" dirty="0"/>
              <a:t>prefetch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C2C684-C0FE-4612-853E-06FE0F4F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3081110"/>
            <a:ext cx="5620534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32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ts val="280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Convolution neural network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ts val="280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pipeline</a:t>
            </a:r>
          </a:p>
          <a:p>
            <a:pPr marL="228600" lvl="0" indent="-228600">
              <a:buSzPts val="2800"/>
            </a:pPr>
            <a:r>
              <a:rPr lang="en-US" dirty="0"/>
              <a:t>Optimization for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1220132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BC8CB-1F6D-4A15-AFC3-A955D197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for Input pipeline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D5AAA8-C17D-42A3-82E4-C1F272D68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CB8A41-37DD-49F6-B3D5-C0CFA9C8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1443"/>
            <a:ext cx="10502790" cy="15149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F1050FC-535A-475B-8397-7A4005627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3"/>
          <a:stretch/>
        </p:blipFill>
        <p:spPr>
          <a:xfrm>
            <a:off x="71021" y="4256351"/>
            <a:ext cx="5752183" cy="21675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71E38F-DABB-45C4-8171-709F0424C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123" y="4487185"/>
            <a:ext cx="6088584" cy="19367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9CAD3F-595E-4351-A7FD-F389B732DF33}"/>
              </a:ext>
            </a:extLst>
          </p:cNvPr>
          <p:cNvSpPr/>
          <p:nvPr/>
        </p:nvSpPr>
        <p:spPr>
          <a:xfrm>
            <a:off x="3002974" y="4487185"/>
            <a:ext cx="2312696" cy="1824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87C190-A0F9-437B-8448-63B48A2AE226}"/>
              </a:ext>
            </a:extLst>
          </p:cNvPr>
          <p:cNvSpPr/>
          <p:nvPr/>
        </p:nvSpPr>
        <p:spPr>
          <a:xfrm>
            <a:off x="8376427" y="4487185"/>
            <a:ext cx="595523" cy="1824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41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Assignment</a:t>
            </a:r>
            <a:endParaRPr/>
          </a:p>
        </p:txBody>
      </p:sp>
      <p:sp>
        <p:nvSpPr>
          <p:cNvPr id="572" name="Google Shape;572;p41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66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zh-TW" sz="2400" dirty="0"/>
              <a:t>Goal</a:t>
            </a:r>
          </a:p>
          <a:p>
            <a:pPr lvl="1"/>
            <a:r>
              <a:rPr lang="en-US" altLang="zh-TW" sz="2000" dirty="0"/>
              <a:t>Try some the input </a:t>
            </a:r>
            <a:r>
              <a:rPr lang="en-US" altLang="zh-TW" sz="2000" dirty="0" err="1"/>
              <a:t>transfromation</a:t>
            </a:r>
            <a:r>
              <a:rPr lang="en-US" altLang="zh-TW" sz="2000" dirty="0"/>
              <a:t> mentioned above (e.g. shuffle, batch, repeat, map(</a:t>
            </a:r>
            <a:r>
              <a:rPr lang="en-US" altLang="zh-TW" sz="2000" dirty="0" err="1"/>
              <a:t>random_crop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random_flip_left_right</a:t>
            </a:r>
            <a:r>
              <a:rPr lang="en-US" altLang="zh-TW" sz="2000" dirty="0"/>
              <a:t>, ...)) but without optimization terms (e.g. prefetch, cache, </a:t>
            </a:r>
            <a:r>
              <a:rPr lang="en-US" altLang="zh-TW" sz="2000" dirty="0" err="1"/>
              <a:t>num_parallel_calls</a:t>
            </a:r>
            <a:r>
              <a:rPr lang="en-US" altLang="zh-TW" sz="2000" dirty="0"/>
              <a:t>), comparing the performance to the no input </a:t>
            </a:r>
            <a:r>
              <a:rPr lang="en-US" altLang="zh-TW" sz="2000" dirty="0" err="1"/>
              <a:t>transfromation</a:t>
            </a:r>
            <a:endParaRPr lang="en-US" altLang="zh-TW" sz="2000" dirty="0"/>
          </a:p>
          <a:p>
            <a:pPr lvl="1"/>
            <a:r>
              <a:rPr lang="en-US" altLang="zh-TW" sz="2000" dirty="0"/>
              <a:t>Retrain your model with optimized terms, compare the time consuming</a:t>
            </a:r>
          </a:p>
          <a:p>
            <a:pPr lvl="1"/>
            <a:r>
              <a:rPr lang="en-US" altLang="zh-TW" sz="2000" dirty="0"/>
              <a:t>Training both models above for at least 3 epochs</a:t>
            </a:r>
          </a:p>
          <a:p>
            <a:pPr lvl="1"/>
            <a:r>
              <a:rPr lang="en-US" altLang="zh-TW" sz="2000" dirty="0"/>
              <a:t>Briefly summarize what you did and explain the performance results (accuracy and time consuming)</a:t>
            </a:r>
          </a:p>
          <a:p>
            <a:pPr>
              <a:spcBef>
                <a:spcPts val="1800"/>
              </a:spcBef>
            </a:pPr>
            <a:r>
              <a:rPr lang="en-US" altLang="zh-TW" sz="2400" dirty="0"/>
              <a:t>Deadline</a:t>
            </a:r>
            <a:r>
              <a:rPr lang="en-US" altLang="zh-TW" sz="2400"/>
              <a:t>: 2024/10/30 </a:t>
            </a:r>
            <a:r>
              <a:rPr lang="en-US" altLang="zh-TW" sz="2400" dirty="0"/>
              <a:t>(</a:t>
            </a:r>
            <a:r>
              <a:rPr lang="en-US" altLang="zh-TW" sz="2400" dirty="0" err="1"/>
              <a:t>Thr</a:t>
            </a:r>
            <a:r>
              <a:rPr lang="en-US" altLang="zh-TW" sz="2400" dirty="0"/>
              <a:t>) 23:59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Build a CNN model via Sequential API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stack of Conv2D and MaxPooling2D layers</a:t>
            </a:r>
            <a:endParaRPr dirty="0"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9199782" y="4822621"/>
            <a:ext cx="2367822" cy="29979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9;p5">
            <a:extLst>
              <a:ext uri="{FF2B5EF4-FFF2-40B4-BE49-F238E27FC236}">
                <a16:creationId xmlns:a16="http://schemas.microsoft.com/office/drawing/2014/main" id="{01CFCB24-7CFA-4944-BFA0-0056DEFAE5AC}"/>
              </a:ext>
            </a:extLst>
          </p:cNvPr>
          <p:cNvSpPr/>
          <p:nvPr/>
        </p:nvSpPr>
        <p:spPr>
          <a:xfrm>
            <a:off x="3342000" y="3129205"/>
            <a:ext cx="706217" cy="70594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B5D1B3-FDFC-4BF4-AA2E-DA76B038401A}"/>
              </a:ext>
            </a:extLst>
          </p:cNvPr>
          <p:cNvSpPr txBox="1"/>
          <p:nvPr/>
        </p:nvSpPr>
        <p:spPr>
          <a:xfrm>
            <a:off x="8873503" y="4272645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Width * Height * Channel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94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2683573" y="4847208"/>
            <a:ext cx="317079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010E60B-548C-4A83-B8B3-02316490246B}"/>
              </a:ext>
            </a:extLst>
          </p:cNvPr>
          <p:cNvCxnSpPr/>
          <p:nvPr/>
        </p:nvCxnSpPr>
        <p:spPr>
          <a:xfrm flipV="1">
            <a:off x="4405745" y="3133817"/>
            <a:ext cx="352686" cy="295183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20;p5">
            <a:extLst>
              <a:ext uri="{FF2B5EF4-FFF2-40B4-BE49-F238E27FC236}">
                <a16:creationId xmlns:a16="http://schemas.microsoft.com/office/drawing/2014/main" id="{86DEEA7D-4E7C-4AB1-89B4-D3EBCF687C61}"/>
              </a:ext>
            </a:extLst>
          </p:cNvPr>
          <p:cNvSpPr txBox="1"/>
          <p:nvPr/>
        </p:nvSpPr>
        <p:spPr>
          <a:xfrm>
            <a:off x="1564122" y="4179575"/>
            <a:ext cx="58203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Filters: the number of output filters in the convolution</a:t>
            </a:r>
            <a:endParaRPr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50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3107216" y="4847208"/>
            <a:ext cx="754570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0;p5">
            <a:extLst>
              <a:ext uri="{FF2B5EF4-FFF2-40B4-BE49-F238E27FC236}">
                <a16:creationId xmlns:a16="http://schemas.microsoft.com/office/drawing/2014/main" id="{86DEEA7D-4E7C-4AB1-89B4-D3EBCF687C61}"/>
              </a:ext>
            </a:extLst>
          </p:cNvPr>
          <p:cNvSpPr txBox="1"/>
          <p:nvPr/>
        </p:nvSpPr>
        <p:spPr>
          <a:xfrm>
            <a:off x="1564122" y="4179575"/>
            <a:ext cx="89914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Kernel size: specifying the height and width of the 2D convolution window</a:t>
            </a:r>
          </a:p>
        </p:txBody>
      </p:sp>
      <p:sp>
        <p:nvSpPr>
          <p:cNvPr id="10" name="Google Shape;135;p6">
            <a:extLst>
              <a:ext uri="{FF2B5EF4-FFF2-40B4-BE49-F238E27FC236}">
                <a16:creationId xmlns:a16="http://schemas.microsoft.com/office/drawing/2014/main" id="{058CF4C0-6DE3-41A5-8AB0-F699CC935CA3}"/>
              </a:ext>
            </a:extLst>
          </p:cNvPr>
          <p:cNvSpPr/>
          <p:nvPr/>
        </p:nvSpPr>
        <p:spPr>
          <a:xfrm>
            <a:off x="4102100" y="3394075"/>
            <a:ext cx="376382" cy="29527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6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3913005" y="4850048"/>
            <a:ext cx="3206886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5;p6">
            <a:extLst>
              <a:ext uri="{FF2B5EF4-FFF2-40B4-BE49-F238E27FC236}">
                <a16:creationId xmlns:a16="http://schemas.microsoft.com/office/drawing/2014/main" id="{058CF4C0-6DE3-41A5-8AB0-F699CC935CA3}"/>
              </a:ext>
            </a:extLst>
          </p:cNvPr>
          <p:cNvSpPr/>
          <p:nvPr/>
        </p:nvSpPr>
        <p:spPr>
          <a:xfrm>
            <a:off x="3347497" y="3171406"/>
            <a:ext cx="430535" cy="2230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5;p6">
            <a:extLst>
              <a:ext uri="{FF2B5EF4-FFF2-40B4-BE49-F238E27FC236}">
                <a16:creationId xmlns:a16="http://schemas.microsoft.com/office/drawing/2014/main" id="{365F74CC-F8B1-41D0-A12A-D2F50C29F98D}"/>
              </a:ext>
            </a:extLst>
          </p:cNvPr>
          <p:cNvSpPr/>
          <p:nvPr/>
        </p:nvSpPr>
        <p:spPr>
          <a:xfrm>
            <a:off x="3514864" y="3171405"/>
            <a:ext cx="398141" cy="223025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5;p6">
            <a:extLst>
              <a:ext uri="{FF2B5EF4-FFF2-40B4-BE49-F238E27FC236}">
                <a16:creationId xmlns:a16="http://schemas.microsoft.com/office/drawing/2014/main" id="{CAA8A394-1BF4-421E-B3C7-9716B70D5870}"/>
              </a:ext>
            </a:extLst>
          </p:cNvPr>
          <p:cNvSpPr/>
          <p:nvPr/>
        </p:nvSpPr>
        <p:spPr>
          <a:xfrm>
            <a:off x="3633552" y="3171405"/>
            <a:ext cx="398141" cy="223025"/>
          </a:xfrm>
          <a:prstGeom prst="rect">
            <a:avLst/>
          </a:prstGeom>
          <a:noFill/>
          <a:ln w="952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5;p6">
            <a:extLst>
              <a:ext uri="{FF2B5EF4-FFF2-40B4-BE49-F238E27FC236}">
                <a16:creationId xmlns:a16="http://schemas.microsoft.com/office/drawing/2014/main" id="{1E42373A-0879-4B78-85D8-91FA50E1C812}"/>
              </a:ext>
            </a:extLst>
          </p:cNvPr>
          <p:cNvSpPr/>
          <p:nvPr/>
        </p:nvSpPr>
        <p:spPr>
          <a:xfrm>
            <a:off x="3347497" y="3240545"/>
            <a:ext cx="430535" cy="252932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5;p6">
            <a:extLst>
              <a:ext uri="{FF2B5EF4-FFF2-40B4-BE49-F238E27FC236}">
                <a16:creationId xmlns:a16="http://schemas.microsoft.com/office/drawing/2014/main" id="{146D537A-C3AE-4F33-A17A-A8B29BF81A7B}"/>
              </a:ext>
            </a:extLst>
          </p:cNvPr>
          <p:cNvSpPr/>
          <p:nvPr/>
        </p:nvSpPr>
        <p:spPr>
          <a:xfrm>
            <a:off x="3514864" y="3240545"/>
            <a:ext cx="398141" cy="252932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5;p6">
            <a:extLst>
              <a:ext uri="{FF2B5EF4-FFF2-40B4-BE49-F238E27FC236}">
                <a16:creationId xmlns:a16="http://schemas.microsoft.com/office/drawing/2014/main" id="{0CC1AC81-78A9-4FB8-B466-FC34C99AB027}"/>
              </a:ext>
            </a:extLst>
          </p:cNvPr>
          <p:cNvSpPr/>
          <p:nvPr/>
        </p:nvSpPr>
        <p:spPr>
          <a:xfrm>
            <a:off x="3633551" y="3239826"/>
            <a:ext cx="398141" cy="252932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007C1D0-9EEF-47F9-986B-5F7B425A5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771" y="300244"/>
            <a:ext cx="3565395" cy="2474880"/>
          </a:xfrm>
          <a:prstGeom prst="rect">
            <a:avLst/>
          </a:prstGeom>
        </p:spPr>
      </p:pic>
      <p:sp>
        <p:nvSpPr>
          <p:cNvPr id="19" name="Google Shape;135;p6">
            <a:extLst>
              <a:ext uri="{FF2B5EF4-FFF2-40B4-BE49-F238E27FC236}">
                <a16:creationId xmlns:a16="http://schemas.microsoft.com/office/drawing/2014/main" id="{5360138D-3F8B-4057-906F-2A54F71D516D}"/>
              </a:ext>
            </a:extLst>
          </p:cNvPr>
          <p:cNvSpPr/>
          <p:nvPr/>
        </p:nvSpPr>
        <p:spPr>
          <a:xfrm>
            <a:off x="9183575" y="4845691"/>
            <a:ext cx="2375151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22AF526-B406-449A-AE6C-FF4B29B753DB}"/>
              </a:ext>
            </a:extLst>
          </p:cNvPr>
          <p:cNvCxnSpPr>
            <a:cxnSpLocks/>
          </p:cNvCxnSpPr>
          <p:nvPr/>
        </p:nvCxnSpPr>
        <p:spPr>
          <a:xfrm flipV="1">
            <a:off x="10102788" y="1060704"/>
            <a:ext cx="605465" cy="37154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35;p6">
            <a:extLst>
              <a:ext uri="{FF2B5EF4-FFF2-40B4-BE49-F238E27FC236}">
                <a16:creationId xmlns:a16="http://schemas.microsoft.com/office/drawing/2014/main" id="{E56C345D-6916-42B2-ACDF-E3600FFAD267}"/>
              </a:ext>
            </a:extLst>
          </p:cNvPr>
          <p:cNvSpPr/>
          <p:nvPr/>
        </p:nvSpPr>
        <p:spPr>
          <a:xfrm>
            <a:off x="10166225" y="736184"/>
            <a:ext cx="1392502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20;p5">
            <a:extLst>
              <a:ext uri="{FF2B5EF4-FFF2-40B4-BE49-F238E27FC236}">
                <a16:creationId xmlns:a16="http://schemas.microsoft.com/office/drawing/2014/main" id="{8DFA8F3F-29AE-49C4-AE30-6ED6516F20C4}"/>
              </a:ext>
            </a:extLst>
          </p:cNvPr>
          <p:cNvSpPr txBox="1"/>
          <p:nvPr/>
        </p:nvSpPr>
        <p:spPr>
          <a:xfrm>
            <a:off x="6189080" y="4468153"/>
            <a:ext cx="177180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(Default value)</a:t>
            </a:r>
          </a:p>
        </p:txBody>
      </p:sp>
    </p:spTree>
    <p:extLst>
      <p:ext uri="{BB962C8B-B14F-4D97-AF65-F5344CB8AC3E}">
        <p14:creationId xmlns:p14="http://schemas.microsoft.com/office/powerpoint/2010/main" val="10438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Convolution Neural Network</a:t>
            </a:r>
            <a:endParaRPr dirty="0"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Build a CNN model via Sequential API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stack of Conv2D and MaxPooling2D layers</a:t>
            </a:r>
            <a:endParaRPr dirty="0"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1296170" y="5106879"/>
            <a:ext cx="2805929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5;p6">
            <a:extLst>
              <a:ext uri="{FF2B5EF4-FFF2-40B4-BE49-F238E27FC236}">
                <a16:creationId xmlns:a16="http://schemas.microsoft.com/office/drawing/2014/main" id="{058CF4C0-6DE3-41A5-8AB0-F699CC935CA3}"/>
              </a:ext>
            </a:extLst>
          </p:cNvPr>
          <p:cNvSpPr/>
          <p:nvPr/>
        </p:nvSpPr>
        <p:spPr>
          <a:xfrm>
            <a:off x="5480577" y="3630436"/>
            <a:ext cx="286149" cy="22739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B42BE8F-81BE-41CA-A9FF-E23AA32D2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771" y="300244"/>
            <a:ext cx="3565395" cy="2474880"/>
          </a:xfrm>
          <a:prstGeom prst="rect">
            <a:avLst/>
          </a:prstGeom>
        </p:spPr>
      </p:pic>
      <p:sp>
        <p:nvSpPr>
          <p:cNvPr id="12" name="Google Shape;135;p6">
            <a:extLst>
              <a:ext uri="{FF2B5EF4-FFF2-40B4-BE49-F238E27FC236}">
                <a16:creationId xmlns:a16="http://schemas.microsoft.com/office/drawing/2014/main" id="{56522446-BDFA-4E56-A3BB-8E0531DD9236}"/>
              </a:ext>
            </a:extLst>
          </p:cNvPr>
          <p:cNvSpPr/>
          <p:nvPr/>
        </p:nvSpPr>
        <p:spPr>
          <a:xfrm>
            <a:off x="5766726" y="3630436"/>
            <a:ext cx="275580" cy="22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5;p6">
            <a:extLst>
              <a:ext uri="{FF2B5EF4-FFF2-40B4-BE49-F238E27FC236}">
                <a16:creationId xmlns:a16="http://schemas.microsoft.com/office/drawing/2014/main" id="{11859733-B987-49D3-A1C1-3969310A0982}"/>
              </a:ext>
            </a:extLst>
          </p:cNvPr>
          <p:cNvSpPr/>
          <p:nvPr/>
        </p:nvSpPr>
        <p:spPr>
          <a:xfrm>
            <a:off x="5766861" y="3857836"/>
            <a:ext cx="275581" cy="2208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5;p6">
            <a:extLst>
              <a:ext uri="{FF2B5EF4-FFF2-40B4-BE49-F238E27FC236}">
                <a16:creationId xmlns:a16="http://schemas.microsoft.com/office/drawing/2014/main" id="{B9BDCF78-0711-483E-8AA5-C8BFC2952EE3}"/>
              </a:ext>
            </a:extLst>
          </p:cNvPr>
          <p:cNvSpPr/>
          <p:nvPr/>
        </p:nvSpPr>
        <p:spPr>
          <a:xfrm>
            <a:off x="5480576" y="3857835"/>
            <a:ext cx="286149" cy="22088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FFAB9F50-8091-44EE-98E6-5FD9097CB9CE}"/>
              </a:ext>
            </a:extLst>
          </p:cNvPr>
          <p:cNvGrpSpPr/>
          <p:nvPr/>
        </p:nvGrpSpPr>
        <p:grpSpPr>
          <a:xfrm>
            <a:off x="5425514" y="3616047"/>
            <a:ext cx="798883" cy="586663"/>
            <a:chOff x="5428078" y="3607796"/>
            <a:chExt cx="798883" cy="586663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649CEC2A-6B7B-42DF-8B69-5CF4CF77316C}"/>
                </a:ext>
              </a:extLst>
            </p:cNvPr>
            <p:cNvGrpSpPr/>
            <p:nvPr/>
          </p:nvGrpSpPr>
          <p:grpSpPr>
            <a:xfrm>
              <a:off x="5728323" y="3939397"/>
              <a:ext cx="491473" cy="255062"/>
              <a:chOff x="5728323" y="3939397"/>
              <a:chExt cx="491473" cy="255062"/>
            </a:xfrm>
          </p:grpSpPr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9350B23-AB32-4627-A53F-AC2261525023}"/>
                  </a:ext>
                </a:extLst>
              </p:cNvPr>
              <p:cNvSpPr txBox="1"/>
              <p:nvPr/>
            </p:nvSpPr>
            <p:spPr>
              <a:xfrm>
                <a:off x="5818647" y="3939397"/>
                <a:ext cx="25964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00" dirty="0"/>
                  <a:t>-1</a:t>
                </a:r>
                <a:endParaRPr lang="zh-TW" altLang="en-US" sz="500" dirty="0"/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3AEEEE2-B9A5-4B1C-979C-AF43BD463697}"/>
                  </a:ext>
                </a:extLst>
              </p:cNvPr>
              <p:cNvSpPr txBox="1"/>
              <p:nvPr/>
            </p:nvSpPr>
            <p:spPr>
              <a:xfrm>
                <a:off x="5960156" y="3946866"/>
                <a:ext cx="25964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00" dirty="0"/>
                  <a:t>8</a:t>
                </a:r>
                <a:endParaRPr lang="zh-TW" altLang="en-US" sz="500" dirty="0"/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8FBB03E-F1AD-4783-B743-086B1E735D88}"/>
                  </a:ext>
                </a:extLst>
              </p:cNvPr>
              <p:cNvSpPr txBox="1"/>
              <p:nvPr/>
            </p:nvSpPr>
            <p:spPr>
              <a:xfrm>
                <a:off x="5728323" y="4025182"/>
                <a:ext cx="25964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00" dirty="0"/>
                  <a:t>4</a:t>
                </a:r>
                <a:endParaRPr lang="zh-TW" altLang="en-US" sz="500" dirty="0"/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8AF8647F-4A93-4B57-9E9E-0FDC69A96F17}"/>
                </a:ext>
              </a:extLst>
            </p:cNvPr>
            <p:cNvGrpSpPr/>
            <p:nvPr/>
          </p:nvGrpSpPr>
          <p:grpSpPr>
            <a:xfrm>
              <a:off x="5428078" y="3607796"/>
              <a:ext cx="798883" cy="586663"/>
              <a:chOff x="4706191" y="3822811"/>
              <a:chExt cx="798883" cy="586663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F719118-8D35-424E-B886-003D01A02DAB}"/>
                  </a:ext>
                </a:extLst>
              </p:cNvPr>
              <p:cNvSpPr txBox="1"/>
              <p:nvPr/>
            </p:nvSpPr>
            <p:spPr>
              <a:xfrm>
                <a:off x="5131546" y="3835628"/>
                <a:ext cx="21993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00" dirty="0"/>
                  <a:t>0</a:t>
                </a:r>
                <a:endParaRPr lang="zh-TW" altLang="en-US" sz="500" dirty="0"/>
              </a:p>
            </p:txBody>
          </p:sp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793147AB-C159-49C2-8C0C-76BE74222F53}"/>
                  </a:ext>
                </a:extLst>
              </p:cNvPr>
              <p:cNvGrpSpPr/>
              <p:nvPr/>
            </p:nvGrpSpPr>
            <p:grpSpPr>
              <a:xfrm>
                <a:off x="4706191" y="3822811"/>
                <a:ext cx="798883" cy="586663"/>
                <a:chOff x="5428765" y="3608666"/>
                <a:chExt cx="798883" cy="586663"/>
              </a:xfrm>
            </p:grpSpPr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ADFF33AE-F393-4A8B-9FC4-1E166F3696FB}"/>
                    </a:ext>
                  </a:extLst>
                </p:cNvPr>
                <p:cNvSpPr txBox="1"/>
                <p:nvPr/>
              </p:nvSpPr>
              <p:spPr>
                <a:xfrm>
                  <a:off x="5436828" y="3621089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3FC86E11-C41E-4179-B6DD-AB1A7EEBD342}"/>
                    </a:ext>
                  </a:extLst>
                </p:cNvPr>
                <p:cNvSpPr txBox="1"/>
                <p:nvPr/>
              </p:nvSpPr>
              <p:spPr>
                <a:xfrm>
                  <a:off x="5574618" y="3621087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4C9F5DA0-C313-465A-B1A0-963B4FF9799A}"/>
                    </a:ext>
                  </a:extLst>
                </p:cNvPr>
                <p:cNvSpPr txBox="1"/>
                <p:nvPr/>
              </p:nvSpPr>
              <p:spPr>
                <a:xfrm>
                  <a:off x="5550834" y="3715072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10</a:t>
                  </a:r>
                  <a:endParaRPr lang="zh-TW" altLang="en-US" sz="500" dirty="0"/>
                </a:p>
              </p:txBody>
            </p:sp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CB9D5519-7C12-4193-B3B3-5241C92193C5}"/>
                    </a:ext>
                  </a:extLst>
                </p:cNvPr>
                <p:cNvSpPr txBox="1"/>
                <p:nvPr/>
              </p:nvSpPr>
              <p:spPr>
                <a:xfrm>
                  <a:off x="5444790" y="3707603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9</a:t>
                  </a:r>
                  <a:endParaRPr lang="zh-TW" altLang="en-US" sz="500" dirty="0"/>
                </a:p>
              </p:txBody>
            </p:sp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D8FA84E8-63CC-4D12-9BDD-C035E9155B0A}"/>
                    </a:ext>
                  </a:extLst>
                </p:cNvPr>
                <p:cNvSpPr txBox="1"/>
                <p:nvPr/>
              </p:nvSpPr>
              <p:spPr>
                <a:xfrm>
                  <a:off x="5716330" y="3621485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3170E3B-924F-41CE-A19C-0341C009B6E9}"/>
                    </a:ext>
                  </a:extLst>
                </p:cNvPr>
                <p:cNvSpPr txBox="1"/>
                <p:nvPr/>
              </p:nvSpPr>
              <p:spPr>
                <a:xfrm>
                  <a:off x="5830336" y="3715468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1</a:t>
                  </a:r>
                  <a:endParaRPr lang="zh-TW" altLang="en-US" sz="500" dirty="0"/>
                </a:p>
              </p:txBody>
            </p:sp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E84ADBC-DE30-4DE8-A9F5-5928D313172E}"/>
                    </a:ext>
                  </a:extLst>
                </p:cNvPr>
                <p:cNvSpPr txBox="1"/>
                <p:nvPr/>
              </p:nvSpPr>
              <p:spPr>
                <a:xfrm>
                  <a:off x="5724292" y="3707999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1</a:t>
                  </a:r>
                  <a:endParaRPr lang="zh-TW" altLang="en-US" sz="500" dirty="0"/>
                </a:p>
              </p:txBody>
            </p:sp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9AFC7394-9DA5-4F57-A20F-A6EFEA98262A}"/>
                    </a:ext>
                  </a:extLst>
                </p:cNvPr>
                <p:cNvSpPr txBox="1"/>
                <p:nvPr/>
              </p:nvSpPr>
              <p:spPr>
                <a:xfrm>
                  <a:off x="5444790" y="3848487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F54DC49E-4EC8-4F6D-9428-75670BC2ED8E}"/>
                    </a:ext>
                  </a:extLst>
                </p:cNvPr>
                <p:cNvSpPr txBox="1"/>
                <p:nvPr/>
              </p:nvSpPr>
              <p:spPr>
                <a:xfrm>
                  <a:off x="5582580" y="3848485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8</a:t>
                  </a:r>
                  <a:endParaRPr lang="zh-TW" altLang="en-US" sz="500" dirty="0"/>
                </a:p>
              </p:txBody>
            </p: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8ABD34CD-575B-402C-8376-BAE3867CC407}"/>
                    </a:ext>
                  </a:extLst>
                </p:cNvPr>
                <p:cNvSpPr txBox="1"/>
                <p:nvPr/>
              </p:nvSpPr>
              <p:spPr>
                <a:xfrm>
                  <a:off x="5558796" y="3942470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-1</a:t>
                  </a:r>
                  <a:endParaRPr lang="zh-TW" altLang="en-US" sz="500" dirty="0"/>
                </a:p>
              </p:txBody>
            </p:sp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D827F743-A0ED-477F-9ACF-12D8DE19A451}"/>
                    </a:ext>
                  </a:extLst>
                </p:cNvPr>
                <p:cNvSpPr txBox="1"/>
                <p:nvPr/>
              </p:nvSpPr>
              <p:spPr>
                <a:xfrm>
                  <a:off x="5452752" y="3935001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5</a:t>
                  </a:r>
                  <a:endParaRPr lang="zh-TW" altLang="en-US" sz="500" dirty="0"/>
                </a:p>
              </p:txBody>
            </p:sp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0A293141-5F3B-4E02-9D3E-881A7BDEE93D}"/>
                    </a:ext>
                  </a:extLst>
                </p:cNvPr>
                <p:cNvSpPr txBox="1"/>
                <p:nvPr/>
              </p:nvSpPr>
              <p:spPr>
                <a:xfrm>
                  <a:off x="5704641" y="3845414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E3618172-727E-4941-B2D6-4329D87E8870}"/>
                    </a:ext>
                  </a:extLst>
                </p:cNvPr>
                <p:cNvSpPr txBox="1"/>
                <p:nvPr/>
              </p:nvSpPr>
              <p:spPr>
                <a:xfrm>
                  <a:off x="5842431" y="3845412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A40D38BD-E1F8-47E4-9876-DFFD5762D9BA}"/>
                    </a:ext>
                  </a:extLst>
                </p:cNvPr>
                <p:cNvSpPr txBox="1"/>
                <p:nvPr/>
              </p:nvSpPr>
              <p:spPr>
                <a:xfrm>
                  <a:off x="5712602" y="3931928"/>
                  <a:ext cx="243927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-3</a:t>
                  </a:r>
                  <a:endParaRPr lang="zh-TW" altLang="en-US" sz="500" dirty="0"/>
                </a:p>
              </p:txBody>
            </p:sp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98BE4C65-6F6A-4878-99A8-405952D39D22}"/>
                    </a:ext>
                  </a:extLst>
                </p:cNvPr>
                <p:cNvSpPr txBox="1"/>
                <p:nvPr/>
              </p:nvSpPr>
              <p:spPr>
                <a:xfrm>
                  <a:off x="5968008" y="3608666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1</a:t>
                  </a:r>
                  <a:endParaRPr lang="zh-TW" altLang="en-US" sz="500" dirty="0"/>
                </a:p>
              </p:txBody>
            </p:sp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0F968385-505A-414E-88BD-71393A69AF9D}"/>
                    </a:ext>
                  </a:extLst>
                </p:cNvPr>
                <p:cNvSpPr txBox="1"/>
                <p:nvPr/>
              </p:nvSpPr>
              <p:spPr>
                <a:xfrm>
                  <a:off x="5960156" y="3712930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-1</a:t>
                  </a:r>
                  <a:endParaRPr lang="zh-TW" altLang="en-US" sz="500" dirty="0"/>
                </a:p>
              </p:txBody>
            </p:sp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827BC43A-232E-44D3-A432-425F1EF54468}"/>
                    </a:ext>
                  </a:extLst>
                </p:cNvPr>
                <p:cNvSpPr txBox="1"/>
                <p:nvPr/>
              </p:nvSpPr>
              <p:spPr>
                <a:xfrm>
                  <a:off x="5960156" y="3829450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3</a:t>
                  </a:r>
                  <a:endParaRPr lang="zh-TW" altLang="en-US" sz="500" dirty="0"/>
                </a:p>
              </p:txBody>
            </p:sp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F55D4E95-D9A0-4B8D-BB86-56E8D44B5B0F}"/>
                    </a:ext>
                  </a:extLst>
                </p:cNvPr>
                <p:cNvSpPr txBox="1"/>
                <p:nvPr/>
              </p:nvSpPr>
              <p:spPr>
                <a:xfrm>
                  <a:off x="5952094" y="4022340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-6</a:t>
                  </a:r>
                  <a:endParaRPr lang="zh-TW" altLang="en-US" sz="500" dirty="0"/>
                </a:p>
              </p:txBody>
            </p:sp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174346ED-FD63-4AED-AC8C-70CCD7951A1C}"/>
                    </a:ext>
                  </a:extLst>
                </p:cNvPr>
                <p:cNvSpPr txBox="1"/>
                <p:nvPr/>
              </p:nvSpPr>
              <p:spPr>
                <a:xfrm>
                  <a:off x="5428765" y="4022340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-1</a:t>
                  </a:r>
                  <a:endParaRPr lang="zh-TW" altLang="en-US" sz="500" dirty="0"/>
                </a:p>
              </p:txBody>
            </p:sp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56814946-8FFA-4D9B-81AC-EB980A381777}"/>
                    </a:ext>
                  </a:extLst>
                </p:cNvPr>
                <p:cNvSpPr txBox="1"/>
                <p:nvPr/>
              </p:nvSpPr>
              <p:spPr>
                <a:xfrm>
                  <a:off x="5557194" y="4019998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1</a:t>
                  </a:r>
                  <a:endParaRPr lang="zh-TW" altLang="en-US" sz="500" dirty="0"/>
                </a:p>
              </p:txBody>
            </p:sp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F023EB6A-182E-4615-A45A-A2658E748525}"/>
                    </a:ext>
                  </a:extLst>
                </p:cNvPr>
                <p:cNvSpPr txBox="1"/>
                <p:nvPr/>
              </p:nvSpPr>
              <p:spPr>
                <a:xfrm>
                  <a:off x="5822274" y="4026052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-1</a:t>
                  </a:r>
                  <a:endParaRPr lang="zh-TW" altLang="en-US" sz="500" dirty="0"/>
                </a:p>
              </p:txBody>
            </p:sp>
          </p:grpSp>
        </p:grp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F4C67EC-FDE9-4949-822C-7A054218D0A7}"/>
              </a:ext>
            </a:extLst>
          </p:cNvPr>
          <p:cNvSpPr txBox="1"/>
          <p:nvPr/>
        </p:nvSpPr>
        <p:spPr>
          <a:xfrm>
            <a:off x="6699650" y="3688556"/>
            <a:ext cx="2596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10</a:t>
            </a:r>
            <a:endParaRPr lang="zh-TW" altLang="en-US" sz="5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1C288D7-9AEC-477C-8753-9D53A2BCAB82}"/>
              </a:ext>
            </a:extLst>
          </p:cNvPr>
          <p:cNvSpPr txBox="1"/>
          <p:nvPr/>
        </p:nvSpPr>
        <p:spPr>
          <a:xfrm>
            <a:off x="6876372" y="3688556"/>
            <a:ext cx="2596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1</a:t>
            </a:r>
            <a:endParaRPr lang="zh-TW" altLang="en-US" sz="5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B7FD448-CC2C-4E15-AF84-32F9045439B2}"/>
              </a:ext>
            </a:extLst>
          </p:cNvPr>
          <p:cNvSpPr txBox="1"/>
          <p:nvPr/>
        </p:nvSpPr>
        <p:spPr>
          <a:xfrm>
            <a:off x="6724748" y="3811104"/>
            <a:ext cx="2596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8</a:t>
            </a:r>
            <a:endParaRPr lang="zh-TW" altLang="en-US" sz="5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FBA536D-D7A2-4990-B2ED-33B76A6954D5}"/>
              </a:ext>
            </a:extLst>
          </p:cNvPr>
          <p:cNvSpPr txBox="1"/>
          <p:nvPr/>
        </p:nvSpPr>
        <p:spPr>
          <a:xfrm>
            <a:off x="6865369" y="3812593"/>
            <a:ext cx="2596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-1</a:t>
            </a:r>
            <a:endParaRPr lang="zh-TW" altLang="en-US" sz="500" dirty="0"/>
          </a:p>
        </p:txBody>
      </p:sp>
      <p:sp>
        <p:nvSpPr>
          <p:cNvPr id="51" name="Google Shape;135;p6">
            <a:extLst>
              <a:ext uri="{FF2B5EF4-FFF2-40B4-BE49-F238E27FC236}">
                <a16:creationId xmlns:a16="http://schemas.microsoft.com/office/drawing/2014/main" id="{965F9B35-072E-4855-B811-5C245D7D11C3}"/>
              </a:ext>
            </a:extLst>
          </p:cNvPr>
          <p:cNvSpPr/>
          <p:nvPr/>
        </p:nvSpPr>
        <p:spPr>
          <a:xfrm>
            <a:off x="10248499" y="697642"/>
            <a:ext cx="1392502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E612C94-4A01-4217-8BA1-DB169577DC2B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0838008" y="950574"/>
            <a:ext cx="106742" cy="1138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35;p6">
            <a:extLst>
              <a:ext uri="{FF2B5EF4-FFF2-40B4-BE49-F238E27FC236}">
                <a16:creationId xmlns:a16="http://schemas.microsoft.com/office/drawing/2014/main" id="{BD57A083-61A4-404C-ACA3-5863D9B8B475}"/>
              </a:ext>
            </a:extLst>
          </p:cNvPr>
          <p:cNvSpPr/>
          <p:nvPr/>
        </p:nvSpPr>
        <p:spPr>
          <a:xfrm>
            <a:off x="10362397" y="1064384"/>
            <a:ext cx="1209379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85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51" grpId="0" animBg="1"/>
      <p:bldP spid="53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1207</Words>
  <Application>Microsoft Macintosh PowerPoint</Application>
  <PresentationFormat>寬螢幕</PresentationFormat>
  <Paragraphs>239</Paragraphs>
  <Slides>37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Arial Unicode MS</vt:lpstr>
      <vt:lpstr>Arial</vt:lpstr>
      <vt:lpstr>Calibri</vt:lpstr>
      <vt:lpstr>Consolas</vt:lpstr>
      <vt:lpstr>Roboto</vt:lpstr>
      <vt:lpstr>Office 佈景主題</vt:lpstr>
      <vt:lpstr>Lab 11-1 Convolution Neural Network &amp; Data Pipelines</vt:lpstr>
      <vt:lpstr>Outline</vt:lpstr>
      <vt:lpstr>Outline</vt:lpstr>
      <vt:lpstr>Convolution Neural Network</vt:lpstr>
      <vt:lpstr>Convolution Neural Network</vt:lpstr>
      <vt:lpstr>Convolution Neural Network</vt:lpstr>
      <vt:lpstr>Convolution Neural Network</vt:lpstr>
      <vt:lpstr>Convolution Neural Network</vt:lpstr>
      <vt:lpstr>Convolution Neural Network</vt:lpstr>
      <vt:lpstr>Convolution Neural Network</vt:lpstr>
      <vt:lpstr>Convolution Neural Network</vt:lpstr>
      <vt:lpstr>Outline</vt:lpstr>
      <vt:lpstr>Input Pipeline</vt:lpstr>
      <vt:lpstr>Input Pipeline</vt:lpstr>
      <vt:lpstr>Input Pipeline</vt:lpstr>
      <vt:lpstr>Input Pipeline</vt:lpstr>
      <vt:lpstr>Input Pipeline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Memory limited?</vt:lpstr>
      <vt:lpstr>Memory limited?</vt:lpstr>
      <vt:lpstr>Memory limited?</vt:lpstr>
      <vt:lpstr>Outline</vt:lpstr>
      <vt:lpstr>Optimization for Input pipeline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11-1 Convolution Neural Network &amp; Data Pipelines</dc:title>
  <dc:creator>Microsoft Office User</dc:creator>
  <cp:lastModifiedBy>鄭勝偉</cp:lastModifiedBy>
  <cp:revision>29</cp:revision>
  <dcterms:created xsi:type="dcterms:W3CDTF">2020-10-28T12:40:05Z</dcterms:created>
  <dcterms:modified xsi:type="dcterms:W3CDTF">2024-10-24T05:29:39Z</dcterms:modified>
</cp:coreProperties>
</file>